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56" r:id="rId5"/>
    <p:sldId id="274" r:id="rId6"/>
    <p:sldId id="438" r:id="rId7"/>
    <p:sldId id="440" r:id="rId8"/>
    <p:sldId id="441" r:id="rId9"/>
    <p:sldId id="442" r:id="rId10"/>
    <p:sldId id="434" r:id="rId11"/>
    <p:sldId id="445" r:id="rId12"/>
    <p:sldId id="446" r:id="rId13"/>
    <p:sldId id="447" r:id="rId14"/>
    <p:sldId id="350" r:id="rId15"/>
    <p:sldId id="449" r:id="rId16"/>
    <p:sldId id="448" r:id="rId17"/>
    <p:sldId id="385" r:id="rId18"/>
    <p:sldId id="386" r:id="rId19"/>
    <p:sldId id="389" r:id="rId20"/>
    <p:sldId id="390" r:id="rId21"/>
    <p:sldId id="391" r:id="rId22"/>
    <p:sldId id="392" r:id="rId23"/>
    <p:sldId id="387" r:id="rId24"/>
    <p:sldId id="395" r:id="rId25"/>
    <p:sldId id="388" r:id="rId26"/>
    <p:sldId id="393" r:id="rId27"/>
    <p:sldId id="394" r:id="rId28"/>
    <p:sldId id="396" r:id="rId29"/>
    <p:sldId id="397" r:id="rId30"/>
    <p:sldId id="398" r:id="rId31"/>
    <p:sldId id="399" r:id="rId32"/>
    <p:sldId id="400" r:id="rId33"/>
    <p:sldId id="402" r:id="rId34"/>
    <p:sldId id="403" r:id="rId35"/>
    <p:sldId id="405" r:id="rId36"/>
    <p:sldId id="404" r:id="rId37"/>
    <p:sldId id="407" r:id="rId38"/>
    <p:sldId id="406" r:id="rId39"/>
    <p:sldId id="409" r:id="rId40"/>
    <p:sldId id="408" r:id="rId41"/>
    <p:sldId id="410" r:id="rId42"/>
    <p:sldId id="411" r:id="rId43"/>
    <p:sldId id="415" r:id="rId44"/>
    <p:sldId id="414" r:id="rId45"/>
    <p:sldId id="416" r:id="rId46"/>
    <p:sldId id="450" r:id="rId47"/>
    <p:sldId id="383"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0" y="48"/>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85DD98D8-474E-4F5D-B3BF-0B3B08AA28AD}"/>
    <pc:docChg chg="custSel addSld modSld">
      <pc:chgData name="Gé Verbeek" userId="20d2065d-8055-4a68-a463-00777506795f" providerId="ADAL" clId="{85DD98D8-474E-4F5D-B3BF-0B3B08AA28AD}" dt="2023-06-07T12:51:22.443" v="228" actId="20577"/>
      <pc:docMkLst>
        <pc:docMk/>
      </pc:docMkLst>
      <pc:sldChg chg="delSp modSp modAnim">
        <pc:chgData name="Gé Verbeek" userId="20d2065d-8055-4a68-a463-00777506795f" providerId="ADAL" clId="{85DD98D8-474E-4F5D-B3BF-0B3B08AA28AD}" dt="2023-06-07T12:44:24.229" v="28" actId="20577"/>
        <pc:sldMkLst>
          <pc:docMk/>
          <pc:sldMk cId="3985291533" sldId="350"/>
        </pc:sldMkLst>
        <pc:spChg chg="mod">
          <ac:chgData name="Gé Verbeek" userId="20d2065d-8055-4a68-a463-00777506795f" providerId="ADAL" clId="{85DD98D8-474E-4F5D-B3BF-0B3B08AA28AD}" dt="2023-06-07T12:44:24.229" v="28" actId="20577"/>
          <ac:spMkLst>
            <pc:docMk/>
            <pc:sldMk cId="3985291533" sldId="350"/>
            <ac:spMk id="5122" creationId="{80899F95-2E30-4511-922B-B88C19CF0D84}"/>
          </ac:spMkLst>
        </pc:spChg>
        <pc:spChg chg="mod">
          <ac:chgData name="Gé Verbeek" userId="20d2065d-8055-4a68-a463-00777506795f" providerId="ADAL" clId="{85DD98D8-474E-4F5D-B3BF-0B3B08AA28AD}" dt="2023-06-07T12:43:18.456" v="7" actId="20577"/>
          <ac:spMkLst>
            <pc:docMk/>
            <pc:sldMk cId="3985291533" sldId="350"/>
            <ac:spMk id="7171" creationId="{E224BC8B-2913-4038-A10D-36A485D9D174}"/>
          </ac:spMkLst>
        </pc:spChg>
        <pc:picChg chg="del">
          <ac:chgData name="Gé Verbeek" userId="20d2065d-8055-4a68-a463-00777506795f" providerId="ADAL" clId="{85DD98D8-474E-4F5D-B3BF-0B3B08AA28AD}" dt="2023-06-07T12:43:09.375" v="4" actId="478"/>
          <ac:picMkLst>
            <pc:docMk/>
            <pc:sldMk cId="3985291533" sldId="350"/>
            <ac:picMk id="2" creationId="{23981C61-A788-475E-8ABD-441AF943F2FF}"/>
          </ac:picMkLst>
        </pc:picChg>
      </pc:sldChg>
      <pc:sldChg chg="add">
        <pc:chgData name="Gé Verbeek" userId="20d2065d-8055-4a68-a463-00777506795f" providerId="ADAL" clId="{85DD98D8-474E-4F5D-B3BF-0B3B08AA28AD}" dt="2023-06-07T12:42:57.046" v="0"/>
        <pc:sldMkLst>
          <pc:docMk/>
          <pc:sldMk cId="1631796956" sldId="448"/>
        </pc:sldMkLst>
      </pc:sldChg>
      <pc:sldChg chg="modSp add">
        <pc:chgData name="Gé Verbeek" userId="20d2065d-8055-4a68-a463-00777506795f" providerId="ADAL" clId="{85DD98D8-474E-4F5D-B3BF-0B3B08AA28AD}" dt="2023-06-07T12:46:18.496" v="44" actId="20577"/>
        <pc:sldMkLst>
          <pc:docMk/>
          <pc:sldMk cId="324642170" sldId="449"/>
        </pc:sldMkLst>
        <pc:spChg chg="mod">
          <ac:chgData name="Gé Verbeek" userId="20d2065d-8055-4a68-a463-00777506795f" providerId="ADAL" clId="{85DD98D8-474E-4F5D-B3BF-0B3B08AA28AD}" dt="2023-06-07T12:46:18.496" v="44" actId="20577"/>
          <ac:spMkLst>
            <pc:docMk/>
            <pc:sldMk cId="324642170" sldId="449"/>
            <ac:spMk id="7171" creationId="{E224BC8B-2913-4038-A10D-36A485D9D174}"/>
          </ac:spMkLst>
        </pc:spChg>
      </pc:sldChg>
      <pc:sldChg chg="delSp modSp add delAnim modAnim">
        <pc:chgData name="Gé Verbeek" userId="20d2065d-8055-4a68-a463-00777506795f" providerId="ADAL" clId="{85DD98D8-474E-4F5D-B3BF-0B3B08AA28AD}" dt="2023-06-07T12:51:22.443" v="228" actId="20577"/>
        <pc:sldMkLst>
          <pc:docMk/>
          <pc:sldMk cId="2117631587" sldId="450"/>
        </pc:sldMkLst>
        <pc:spChg chg="mod">
          <ac:chgData name="Gé Verbeek" userId="20d2065d-8055-4a68-a463-00777506795f" providerId="ADAL" clId="{85DD98D8-474E-4F5D-B3BF-0B3B08AA28AD}" dt="2023-06-07T12:48:18.369" v="55" actId="20577"/>
          <ac:spMkLst>
            <pc:docMk/>
            <pc:sldMk cId="2117631587" sldId="450"/>
            <ac:spMk id="2" creationId="{C45A3BCC-567C-4B53-95D6-1F77EB626F15}"/>
          </ac:spMkLst>
        </pc:spChg>
        <pc:spChg chg="mod">
          <ac:chgData name="Gé Verbeek" userId="20d2065d-8055-4a68-a463-00777506795f" providerId="ADAL" clId="{85DD98D8-474E-4F5D-B3BF-0B3B08AA28AD}" dt="2023-06-07T12:51:22.443" v="228" actId="20577"/>
          <ac:spMkLst>
            <pc:docMk/>
            <pc:sldMk cId="2117631587" sldId="450"/>
            <ac:spMk id="3" creationId="{948C4505-C8EF-4F7D-AEB4-46806F719E94}"/>
          </ac:spMkLst>
        </pc:spChg>
        <pc:picChg chg="del">
          <ac:chgData name="Gé Verbeek" userId="20d2065d-8055-4a68-a463-00777506795f" providerId="ADAL" clId="{85DD98D8-474E-4F5D-B3BF-0B3B08AA28AD}" dt="2023-06-07T12:50:00.843" v="124" actId="478"/>
          <ac:picMkLst>
            <pc:docMk/>
            <pc:sldMk cId="2117631587" sldId="450"/>
            <ac:picMk id="4" creationId="{6016B3CA-EA12-4BDE-B1F0-2A9803B60710}"/>
          </ac:picMkLst>
        </pc:picChg>
      </pc:sldChg>
    </pc:docChg>
  </pc:docChgLst>
  <pc:docChgLst>
    <pc:chgData name="Gé Verbeek" userId="20d2065d-8055-4a68-a463-00777506795f" providerId="ADAL" clId="{3EE53791-5C81-474A-A90B-1298E4A95754}"/>
    <pc:docChg chg="modSld">
      <pc:chgData name="Gé Verbeek" userId="20d2065d-8055-4a68-a463-00777506795f" providerId="ADAL" clId="{3EE53791-5C81-474A-A90B-1298E4A95754}" dt="2023-06-08T17:14:39.761" v="142"/>
      <pc:docMkLst>
        <pc:docMk/>
      </pc:docMkLst>
      <pc:sldChg chg="modSp modAnim">
        <pc:chgData name="Gé Verbeek" userId="20d2065d-8055-4a68-a463-00777506795f" providerId="ADAL" clId="{3EE53791-5C81-474A-A90B-1298E4A95754}" dt="2023-06-08T16:57:51.199" v="16"/>
        <pc:sldMkLst>
          <pc:docMk/>
          <pc:sldMk cId="3985291533" sldId="350"/>
        </pc:sldMkLst>
        <pc:spChg chg="mod">
          <ac:chgData name="Gé Verbeek" userId="20d2065d-8055-4a68-a463-00777506795f" providerId="ADAL" clId="{3EE53791-5C81-474A-A90B-1298E4A95754}" dt="2023-06-08T16:57:40.235" v="15" actId="5793"/>
          <ac:spMkLst>
            <pc:docMk/>
            <pc:sldMk cId="3985291533" sldId="350"/>
            <ac:spMk id="7171" creationId="{E224BC8B-2913-4038-A10D-36A485D9D174}"/>
          </ac:spMkLst>
        </pc:spChg>
      </pc:sldChg>
      <pc:sldChg chg="modAnim">
        <pc:chgData name="Gé Verbeek" userId="20d2065d-8055-4a68-a463-00777506795f" providerId="ADAL" clId="{3EE53791-5C81-474A-A90B-1298E4A95754}" dt="2023-06-08T16:59:23.576" v="24"/>
        <pc:sldMkLst>
          <pc:docMk/>
          <pc:sldMk cId="1275218087" sldId="385"/>
        </pc:sldMkLst>
      </pc:sldChg>
      <pc:sldChg chg="modAnim">
        <pc:chgData name="Gé Verbeek" userId="20d2065d-8055-4a68-a463-00777506795f" providerId="ADAL" clId="{3EE53791-5C81-474A-A90B-1298E4A95754}" dt="2023-06-08T16:59:41.154" v="26"/>
        <pc:sldMkLst>
          <pc:docMk/>
          <pc:sldMk cId="172263318" sldId="386"/>
        </pc:sldMkLst>
      </pc:sldChg>
      <pc:sldChg chg="modAnim">
        <pc:chgData name="Gé Verbeek" userId="20d2065d-8055-4a68-a463-00777506795f" providerId="ADAL" clId="{3EE53791-5C81-474A-A90B-1298E4A95754}" dt="2023-06-08T17:01:43.960" v="41"/>
        <pc:sldMkLst>
          <pc:docMk/>
          <pc:sldMk cId="687943045" sldId="387"/>
        </pc:sldMkLst>
      </pc:sldChg>
      <pc:sldChg chg="modAnim">
        <pc:chgData name="Gé Verbeek" userId="20d2065d-8055-4a68-a463-00777506795f" providerId="ADAL" clId="{3EE53791-5C81-474A-A90B-1298E4A95754}" dt="2023-06-08T17:02:49.586" v="47"/>
        <pc:sldMkLst>
          <pc:docMk/>
          <pc:sldMk cId="885074114" sldId="388"/>
        </pc:sldMkLst>
      </pc:sldChg>
      <pc:sldChg chg="modAnim">
        <pc:chgData name="Gé Verbeek" userId="20d2065d-8055-4a68-a463-00777506795f" providerId="ADAL" clId="{3EE53791-5C81-474A-A90B-1298E4A95754}" dt="2023-06-08T17:00:02.296" v="28"/>
        <pc:sldMkLst>
          <pc:docMk/>
          <pc:sldMk cId="2536345340" sldId="389"/>
        </pc:sldMkLst>
      </pc:sldChg>
      <pc:sldChg chg="modAnim">
        <pc:chgData name="Gé Verbeek" userId="20d2065d-8055-4a68-a463-00777506795f" providerId="ADAL" clId="{3EE53791-5C81-474A-A90B-1298E4A95754}" dt="2023-06-08T17:00:14.287" v="30"/>
        <pc:sldMkLst>
          <pc:docMk/>
          <pc:sldMk cId="462756171" sldId="390"/>
        </pc:sldMkLst>
      </pc:sldChg>
      <pc:sldChg chg="modAnim">
        <pc:chgData name="Gé Verbeek" userId="20d2065d-8055-4a68-a463-00777506795f" providerId="ADAL" clId="{3EE53791-5C81-474A-A90B-1298E4A95754}" dt="2023-06-08T17:00:47.570" v="33"/>
        <pc:sldMkLst>
          <pc:docMk/>
          <pc:sldMk cId="1110174779" sldId="391"/>
        </pc:sldMkLst>
      </pc:sldChg>
      <pc:sldChg chg="modAnim">
        <pc:chgData name="Gé Verbeek" userId="20d2065d-8055-4a68-a463-00777506795f" providerId="ADAL" clId="{3EE53791-5C81-474A-A90B-1298E4A95754}" dt="2023-06-08T17:01:03.336" v="36"/>
        <pc:sldMkLst>
          <pc:docMk/>
          <pc:sldMk cId="460252037" sldId="392"/>
        </pc:sldMkLst>
      </pc:sldChg>
      <pc:sldChg chg="modAnim">
        <pc:chgData name="Gé Verbeek" userId="20d2065d-8055-4a68-a463-00777506795f" providerId="ADAL" clId="{3EE53791-5C81-474A-A90B-1298E4A95754}" dt="2023-06-08T17:03:32.451" v="52"/>
        <pc:sldMkLst>
          <pc:docMk/>
          <pc:sldMk cId="3800159817" sldId="393"/>
        </pc:sldMkLst>
      </pc:sldChg>
      <pc:sldChg chg="modAnim">
        <pc:chgData name="Gé Verbeek" userId="20d2065d-8055-4a68-a463-00777506795f" providerId="ADAL" clId="{3EE53791-5C81-474A-A90B-1298E4A95754}" dt="2023-06-08T17:04:04.500" v="57"/>
        <pc:sldMkLst>
          <pc:docMk/>
          <pc:sldMk cId="1693213605" sldId="394"/>
        </pc:sldMkLst>
      </pc:sldChg>
      <pc:sldChg chg="modAnim">
        <pc:chgData name="Gé Verbeek" userId="20d2065d-8055-4a68-a463-00777506795f" providerId="ADAL" clId="{3EE53791-5C81-474A-A90B-1298E4A95754}" dt="2023-06-08T17:02:53.982" v="48"/>
        <pc:sldMkLst>
          <pc:docMk/>
          <pc:sldMk cId="295218727" sldId="395"/>
        </pc:sldMkLst>
      </pc:sldChg>
      <pc:sldChg chg="modAnim">
        <pc:chgData name="Gé Verbeek" userId="20d2065d-8055-4a68-a463-00777506795f" providerId="ADAL" clId="{3EE53791-5C81-474A-A90B-1298E4A95754}" dt="2023-06-08T17:04:52.664" v="62"/>
        <pc:sldMkLst>
          <pc:docMk/>
          <pc:sldMk cId="2047194150" sldId="396"/>
        </pc:sldMkLst>
      </pc:sldChg>
      <pc:sldChg chg="modAnim">
        <pc:chgData name="Gé Verbeek" userId="20d2065d-8055-4a68-a463-00777506795f" providerId="ADAL" clId="{3EE53791-5C81-474A-A90B-1298E4A95754}" dt="2023-06-08T17:05:41.122" v="69"/>
        <pc:sldMkLst>
          <pc:docMk/>
          <pc:sldMk cId="344109306" sldId="397"/>
        </pc:sldMkLst>
      </pc:sldChg>
      <pc:sldChg chg="modAnim">
        <pc:chgData name="Gé Verbeek" userId="20d2065d-8055-4a68-a463-00777506795f" providerId="ADAL" clId="{3EE53791-5C81-474A-A90B-1298E4A95754}" dt="2023-06-08T17:06:18.609" v="75"/>
        <pc:sldMkLst>
          <pc:docMk/>
          <pc:sldMk cId="1737157011" sldId="398"/>
        </pc:sldMkLst>
      </pc:sldChg>
      <pc:sldChg chg="modAnim">
        <pc:chgData name="Gé Verbeek" userId="20d2065d-8055-4a68-a463-00777506795f" providerId="ADAL" clId="{3EE53791-5C81-474A-A90B-1298E4A95754}" dt="2023-06-08T17:06:11.481" v="73"/>
        <pc:sldMkLst>
          <pc:docMk/>
          <pc:sldMk cId="1437707419" sldId="399"/>
        </pc:sldMkLst>
      </pc:sldChg>
      <pc:sldChg chg="modAnim">
        <pc:chgData name="Gé Verbeek" userId="20d2065d-8055-4a68-a463-00777506795f" providerId="ADAL" clId="{3EE53791-5C81-474A-A90B-1298E4A95754}" dt="2023-06-08T17:06:33.093" v="78"/>
        <pc:sldMkLst>
          <pc:docMk/>
          <pc:sldMk cId="3535145804" sldId="400"/>
        </pc:sldMkLst>
      </pc:sldChg>
      <pc:sldChg chg="modAnim">
        <pc:chgData name="Gé Verbeek" userId="20d2065d-8055-4a68-a463-00777506795f" providerId="ADAL" clId="{3EE53791-5C81-474A-A90B-1298E4A95754}" dt="2023-06-08T17:06:54.687" v="79"/>
        <pc:sldMkLst>
          <pc:docMk/>
          <pc:sldMk cId="2548026663" sldId="402"/>
        </pc:sldMkLst>
      </pc:sldChg>
      <pc:sldChg chg="modAnim">
        <pc:chgData name="Gé Verbeek" userId="20d2065d-8055-4a68-a463-00777506795f" providerId="ADAL" clId="{3EE53791-5C81-474A-A90B-1298E4A95754}" dt="2023-06-08T17:07:09.253" v="82"/>
        <pc:sldMkLst>
          <pc:docMk/>
          <pc:sldMk cId="2112280067" sldId="403"/>
        </pc:sldMkLst>
      </pc:sldChg>
      <pc:sldChg chg="modAnim">
        <pc:chgData name="Gé Verbeek" userId="20d2065d-8055-4a68-a463-00777506795f" providerId="ADAL" clId="{3EE53791-5C81-474A-A90B-1298E4A95754}" dt="2023-06-08T17:07:53.947" v="89"/>
        <pc:sldMkLst>
          <pc:docMk/>
          <pc:sldMk cId="3558599787" sldId="404"/>
        </pc:sldMkLst>
      </pc:sldChg>
      <pc:sldChg chg="modAnim">
        <pc:chgData name="Gé Verbeek" userId="20d2065d-8055-4a68-a463-00777506795f" providerId="ADAL" clId="{3EE53791-5C81-474A-A90B-1298E4A95754}" dt="2023-06-08T17:07:37.211" v="84"/>
        <pc:sldMkLst>
          <pc:docMk/>
          <pc:sldMk cId="2603117602" sldId="405"/>
        </pc:sldMkLst>
      </pc:sldChg>
      <pc:sldChg chg="modAnim">
        <pc:chgData name="Gé Verbeek" userId="20d2065d-8055-4a68-a463-00777506795f" providerId="ADAL" clId="{3EE53791-5C81-474A-A90B-1298E4A95754}" dt="2023-06-08T17:08:33.898" v="96"/>
        <pc:sldMkLst>
          <pc:docMk/>
          <pc:sldMk cId="1833193695" sldId="406"/>
        </pc:sldMkLst>
      </pc:sldChg>
      <pc:sldChg chg="modAnim">
        <pc:chgData name="Gé Verbeek" userId="20d2065d-8055-4a68-a463-00777506795f" providerId="ADAL" clId="{3EE53791-5C81-474A-A90B-1298E4A95754}" dt="2023-06-08T17:10:34.689" v="113"/>
        <pc:sldMkLst>
          <pc:docMk/>
          <pc:sldMk cId="27993455" sldId="408"/>
        </pc:sldMkLst>
      </pc:sldChg>
      <pc:sldChg chg="modAnim">
        <pc:chgData name="Gé Verbeek" userId="20d2065d-8055-4a68-a463-00777506795f" providerId="ADAL" clId="{3EE53791-5C81-474A-A90B-1298E4A95754}" dt="2023-06-08T17:09:40.474" v="104"/>
        <pc:sldMkLst>
          <pc:docMk/>
          <pc:sldMk cId="1644328701" sldId="409"/>
        </pc:sldMkLst>
      </pc:sldChg>
      <pc:sldChg chg="modSp modAnim">
        <pc:chgData name="Gé Verbeek" userId="20d2065d-8055-4a68-a463-00777506795f" providerId="ADAL" clId="{3EE53791-5C81-474A-A90B-1298E4A95754}" dt="2023-06-08T17:12:14.196" v="121"/>
        <pc:sldMkLst>
          <pc:docMk/>
          <pc:sldMk cId="1174593854" sldId="410"/>
        </pc:sldMkLst>
        <pc:spChg chg="mod">
          <ac:chgData name="Gé Verbeek" userId="20d2065d-8055-4a68-a463-00777506795f" providerId="ADAL" clId="{3EE53791-5C81-474A-A90B-1298E4A95754}" dt="2023-06-08T17:11:51.788" v="115" actId="5793"/>
          <ac:spMkLst>
            <pc:docMk/>
            <pc:sldMk cId="1174593854" sldId="410"/>
            <ac:spMk id="3" creationId="{948C4505-C8EF-4F7D-AEB4-46806F719E94}"/>
          </ac:spMkLst>
        </pc:spChg>
      </pc:sldChg>
      <pc:sldChg chg="modSp modAnim">
        <pc:chgData name="Gé Verbeek" userId="20d2065d-8055-4a68-a463-00777506795f" providerId="ADAL" clId="{3EE53791-5C81-474A-A90B-1298E4A95754}" dt="2023-06-08T17:12:40.124" v="126"/>
        <pc:sldMkLst>
          <pc:docMk/>
          <pc:sldMk cId="1623578098" sldId="411"/>
        </pc:sldMkLst>
        <pc:spChg chg="mod">
          <ac:chgData name="Gé Verbeek" userId="20d2065d-8055-4a68-a463-00777506795f" providerId="ADAL" clId="{3EE53791-5C81-474A-A90B-1298E4A95754}" dt="2023-06-08T17:12:28.959" v="124" actId="5793"/>
          <ac:spMkLst>
            <pc:docMk/>
            <pc:sldMk cId="1623578098" sldId="411"/>
            <ac:spMk id="3" creationId="{948C4505-C8EF-4F7D-AEB4-46806F719E94}"/>
          </ac:spMkLst>
        </pc:spChg>
      </pc:sldChg>
      <pc:sldChg chg="modAnim">
        <pc:chgData name="Gé Verbeek" userId="20d2065d-8055-4a68-a463-00777506795f" providerId="ADAL" clId="{3EE53791-5C81-474A-A90B-1298E4A95754}" dt="2023-06-08T17:14:17.736" v="140"/>
        <pc:sldMkLst>
          <pc:docMk/>
          <pc:sldMk cId="197749781" sldId="414"/>
        </pc:sldMkLst>
      </pc:sldChg>
      <pc:sldChg chg="modSp modAnim">
        <pc:chgData name="Gé Verbeek" userId="20d2065d-8055-4a68-a463-00777506795f" providerId="ADAL" clId="{3EE53791-5C81-474A-A90B-1298E4A95754}" dt="2023-06-08T17:13:49.898" v="135"/>
        <pc:sldMkLst>
          <pc:docMk/>
          <pc:sldMk cId="3633392911" sldId="415"/>
        </pc:sldMkLst>
        <pc:spChg chg="mod">
          <ac:chgData name="Gé Verbeek" userId="20d2065d-8055-4a68-a463-00777506795f" providerId="ADAL" clId="{3EE53791-5C81-474A-A90B-1298E4A95754}" dt="2023-06-08T17:13:21.990" v="132" actId="20577"/>
          <ac:spMkLst>
            <pc:docMk/>
            <pc:sldMk cId="3633392911" sldId="415"/>
            <ac:spMk id="3" creationId="{948C4505-C8EF-4F7D-AEB4-46806F719E94}"/>
          </ac:spMkLst>
        </pc:spChg>
        <pc:picChg chg="mod">
          <ac:chgData name="Gé Verbeek" userId="20d2065d-8055-4a68-a463-00777506795f" providerId="ADAL" clId="{3EE53791-5C81-474A-A90B-1298E4A95754}" dt="2023-06-08T17:13:14.005" v="131" actId="1076"/>
          <ac:picMkLst>
            <pc:docMk/>
            <pc:sldMk cId="3633392911" sldId="415"/>
            <ac:picMk id="5" creationId="{F03F0C3C-7E39-4335-AEAA-D8F3251459E9}"/>
          </ac:picMkLst>
        </pc:picChg>
      </pc:sldChg>
      <pc:sldChg chg="modAnim">
        <pc:chgData name="Gé Verbeek" userId="20d2065d-8055-4a68-a463-00777506795f" providerId="ADAL" clId="{3EE53791-5C81-474A-A90B-1298E4A95754}" dt="2023-06-08T17:14:39.761" v="142"/>
        <pc:sldMkLst>
          <pc:docMk/>
          <pc:sldMk cId="808300497" sldId="416"/>
        </pc:sldMkLst>
      </pc:sldChg>
      <pc:sldChg chg="modAnim">
        <pc:chgData name="Gé Verbeek" userId="20d2065d-8055-4a68-a463-00777506795f" providerId="ADAL" clId="{3EE53791-5C81-474A-A90B-1298E4A95754}" dt="2023-06-08T16:57:16.498" v="10"/>
        <pc:sldMkLst>
          <pc:docMk/>
          <pc:sldMk cId="1631796956" sldId="448"/>
        </pc:sldMkLst>
      </pc:sldChg>
      <pc:sldChg chg="modSp modAnim">
        <pc:chgData name="Gé Verbeek" userId="20d2065d-8055-4a68-a463-00777506795f" providerId="ADAL" clId="{3EE53791-5C81-474A-A90B-1298E4A95754}" dt="2023-06-08T16:57:56.170" v="17"/>
        <pc:sldMkLst>
          <pc:docMk/>
          <pc:sldMk cId="324642170" sldId="449"/>
        </pc:sldMkLst>
        <pc:spChg chg="mod">
          <ac:chgData name="Gé Verbeek" userId="20d2065d-8055-4a68-a463-00777506795f" providerId="ADAL" clId="{3EE53791-5C81-474A-A90B-1298E4A95754}" dt="2023-06-08T16:57:28.353" v="12" actId="5793"/>
          <ac:spMkLst>
            <pc:docMk/>
            <pc:sldMk cId="324642170" sldId="449"/>
            <ac:spMk id="7171" creationId="{E224BC8B-2913-4038-A10D-36A485D9D1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8-6-2023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8-6-2023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0470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391836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39584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3807129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336842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3370284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42913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117669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47695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132193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27897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259213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698999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2011796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1965026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3643745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877009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3817151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2024408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423968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44</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210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719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34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2142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774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938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b="1" dirty="0"/>
              <a:t>Licht</a:t>
            </a:r>
          </a:p>
          <a:p>
            <a:pPr indent="0">
              <a:buNone/>
              <a:defRPr/>
            </a:pPr>
            <a:endParaRPr lang="nl-NL" b="1" dirty="0"/>
          </a:p>
          <a:p>
            <a:pPr indent="0">
              <a:buNone/>
              <a:defRPr/>
            </a:pPr>
            <a:r>
              <a:rPr lang="nl-NL" dirty="0"/>
              <a:t>Het lichtniveau is net als CO2 in grote mate bepalend voor het fotosynthese niveau en groei van de plant. Daarnaast speelt het ook een belangrijke rol bij het activeren van de transpiratie voor het opgang brengen van het intern transport binnen de plant. </a:t>
            </a:r>
          </a:p>
          <a:p>
            <a:pPr indent="0">
              <a:buNone/>
              <a:defRPr/>
            </a:pPr>
            <a:endParaRPr lang="nl-NL" dirty="0"/>
          </a:p>
          <a:p>
            <a:pPr indent="0">
              <a:buNone/>
              <a:defRPr/>
            </a:pPr>
            <a:r>
              <a:rPr lang="nl-NL" dirty="0"/>
              <a:t>Bij de inzet van zowel natuurlijk als kunstmatig licht is het zoeken naar de juiste balans tussen lichtintensiteit en kleursamenstelling voor het optimaliseren van de plantprocessen.. </a:t>
            </a:r>
          </a:p>
        </p:txBody>
      </p:sp>
      <p:pic>
        <p:nvPicPr>
          <p:cNvPr id="2" name="Afbeelding 1">
            <a:extLst>
              <a:ext uri="{FF2B5EF4-FFF2-40B4-BE49-F238E27FC236}">
                <a16:creationId xmlns:a16="http://schemas.microsoft.com/office/drawing/2014/main" id="{8A450A3F-3AE3-4A20-A803-9671B541D3FA}"/>
              </a:ext>
            </a:extLst>
          </p:cNvPr>
          <p:cNvPicPr>
            <a:picLocks noChangeAspect="1"/>
          </p:cNvPicPr>
          <p:nvPr/>
        </p:nvPicPr>
        <p:blipFill>
          <a:blip r:embed="rId3"/>
          <a:stretch>
            <a:fillRect/>
          </a:stretch>
        </p:blipFill>
        <p:spPr>
          <a:xfrm>
            <a:off x="9481591" y="4009938"/>
            <a:ext cx="2328676" cy="2848062"/>
          </a:xfrm>
          <a:prstGeom prst="rect">
            <a:avLst/>
          </a:prstGeom>
        </p:spPr>
      </p:pic>
    </p:spTree>
    <p:extLst>
      <p:ext uri="{BB962C8B-B14F-4D97-AF65-F5344CB8AC3E}">
        <p14:creationId xmlns:p14="http://schemas.microsoft.com/office/powerpoint/2010/main" val="29963119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Registratie methode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Er worden in de sector tal van verschillende registratiemethoden gebruikt, om plant- en klimaatprocessen in beeld te brengen. </a:t>
            </a:r>
          </a:p>
          <a:p>
            <a:pPr marL="342900" indent="-342900">
              <a:defRPr/>
            </a:pPr>
            <a:endParaRPr lang="nl-NL" dirty="0"/>
          </a:p>
          <a:p>
            <a:pPr indent="0">
              <a:buNone/>
              <a:defRPr/>
            </a:pPr>
            <a:r>
              <a:rPr lang="nl-NL" dirty="0"/>
              <a:t>De manier waarop dit gebeurt is afhankelijk van het type bedrijf en de gekozen teeltsysteem.  </a:t>
            </a:r>
          </a:p>
          <a:p>
            <a:pPr marL="342900" indent="-342900">
              <a:defRPr/>
            </a:pPr>
            <a:endParaRPr lang="nl-NL" dirty="0"/>
          </a:p>
          <a:p>
            <a:pPr marL="342900" indent="-342900">
              <a:defRPr/>
            </a:pPr>
            <a:endParaRPr lang="nl-NL" dirty="0"/>
          </a:p>
          <a:p>
            <a:pPr indent="0">
              <a:buNone/>
              <a:defRPr/>
            </a:pPr>
            <a:endParaRPr lang="nl-NL" dirty="0"/>
          </a:p>
          <a:p>
            <a:pPr indent="0">
              <a:buNone/>
              <a:defRPr/>
            </a:pPr>
            <a:endParaRPr lang="nl-NL" dirty="0"/>
          </a:p>
        </p:txBody>
      </p:sp>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Registratie methode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Het verzamelen van betrouwbare teeltgegevens, vormt de basis voor het telen op afstand. </a:t>
            </a:r>
          </a:p>
          <a:p>
            <a:pPr marL="342900" indent="-342900">
              <a:defRPr/>
            </a:pPr>
            <a:endParaRPr lang="nl-NL" dirty="0"/>
          </a:p>
          <a:p>
            <a:pPr indent="0">
              <a:buNone/>
              <a:defRPr/>
            </a:pPr>
            <a:r>
              <a:rPr lang="nl-NL" dirty="0"/>
              <a:t>Voor een optimale aansturing van de plant- en klimaatprocessen is het van belang dat de gebruikte apparatuur/sensoren structureel wordt gecontroleerd en geijkt.</a:t>
            </a:r>
          </a:p>
        </p:txBody>
      </p:sp>
    </p:spTree>
    <p:extLst>
      <p:ext uri="{BB962C8B-B14F-4D97-AF65-F5344CB8AC3E}">
        <p14:creationId xmlns:p14="http://schemas.microsoft.com/office/powerpoint/2010/main" val="324642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Onderhoud aan sensoren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7663501" cy="4738260"/>
          </a:xfrm>
        </p:spPr>
        <p:txBody>
          <a:bodyPr>
            <a:normAutofit fontScale="92500" lnSpcReduction="20000"/>
          </a:bodyPr>
          <a:lstStyle/>
          <a:p>
            <a:pPr indent="0">
              <a:buNone/>
              <a:defRPr/>
            </a:pPr>
            <a:r>
              <a:rPr lang="nl-NL" dirty="0"/>
              <a:t>Noem eens een aantal sensoren in of buiten de kas</a:t>
            </a:r>
          </a:p>
          <a:p>
            <a:pPr indent="0">
              <a:buNone/>
              <a:defRPr/>
            </a:pPr>
            <a:endParaRPr lang="nl-NL" dirty="0"/>
          </a:p>
          <a:p>
            <a:pPr marL="342900" indent="-342900">
              <a:defRPr/>
            </a:pPr>
            <a:r>
              <a:rPr lang="nl-NL" dirty="0"/>
              <a:t>Temperatuurmeter</a:t>
            </a:r>
          </a:p>
          <a:p>
            <a:pPr marL="342900" indent="-342900">
              <a:defRPr/>
            </a:pPr>
            <a:r>
              <a:rPr lang="nl-NL" dirty="0"/>
              <a:t>Windsnelheidsmeter</a:t>
            </a:r>
          </a:p>
          <a:p>
            <a:pPr marL="342900" indent="-342900">
              <a:defRPr/>
            </a:pPr>
            <a:r>
              <a:rPr lang="nl-NL" dirty="0"/>
              <a:t>Windrichtingmeter</a:t>
            </a:r>
          </a:p>
          <a:p>
            <a:pPr marL="342900" indent="-342900">
              <a:defRPr/>
            </a:pPr>
            <a:r>
              <a:rPr lang="nl-NL" dirty="0"/>
              <a:t>Regen meter</a:t>
            </a:r>
          </a:p>
          <a:p>
            <a:pPr marL="342900" indent="-342900">
              <a:defRPr/>
            </a:pPr>
            <a:r>
              <a:rPr lang="nl-NL" dirty="0"/>
              <a:t>Lichtmeter (</a:t>
            </a:r>
            <a:r>
              <a:rPr lang="nl-NL" dirty="0" err="1"/>
              <a:t>solarimeter</a:t>
            </a:r>
            <a:r>
              <a:rPr lang="nl-NL" dirty="0"/>
              <a:t>)</a:t>
            </a:r>
          </a:p>
          <a:p>
            <a:pPr marL="342900" indent="-342900">
              <a:defRPr/>
            </a:pPr>
            <a:r>
              <a:rPr lang="nl-NL" dirty="0"/>
              <a:t>Sneeuwmeter</a:t>
            </a:r>
          </a:p>
          <a:p>
            <a:pPr marL="342900" indent="-342900">
              <a:defRPr/>
            </a:pPr>
            <a:r>
              <a:rPr lang="nl-NL" dirty="0"/>
              <a:t>Neerslag intensiteitsmeter</a:t>
            </a:r>
          </a:p>
          <a:p>
            <a:pPr marL="342900" indent="-342900">
              <a:defRPr/>
            </a:pPr>
            <a:r>
              <a:rPr lang="nl-NL" dirty="0"/>
              <a:t>Buiten RV sensor</a:t>
            </a:r>
          </a:p>
          <a:p>
            <a:pPr marL="342900" indent="-342900">
              <a:defRPr/>
            </a:pPr>
            <a:r>
              <a:rPr lang="nl-NL" dirty="0"/>
              <a:t>PAR sensor</a:t>
            </a:r>
          </a:p>
          <a:p>
            <a:pPr marL="342900" indent="-342900">
              <a:defRPr/>
            </a:pPr>
            <a:r>
              <a:rPr lang="nl-NL" dirty="0"/>
              <a:t>Uitstralingsmeter</a:t>
            </a:r>
          </a:p>
          <a:p>
            <a:pPr marL="342900" indent="-342900">
              <a:defRPr/>
            </a:pPr>
            <a:r>
              <a:rPr lang="nl-NL" dirty="0"/>
              <a:t>Sneeuwdetector</a:t>
            </a:r>
          </a:p>
          <a:p>
            <a:pPr marL="342900" indent="-342900">
              <a:defRPr/>
            </a:pPr>
            <a:r>
              <a:rPr lang="nl-NL" dirty="0" err="1"/>
              <a:t>Meetbox</a:t>
            </a:r>
            <a:endParaRPr lang="nl-NL" dirty="0"/>
          </a:p>
          <a:p>
            <a:pPr marL="342900" indent="-342900">
              <a:defRPr/>
            </a:pPr>
            <a:r>
              <a:rPr lang="nl-NL" dirty="0"/>
              <a:t>Elektronische </a:t>
            </a:r>
            <a:r>
              <a:rPr lang="nl-NL" dirty="0" err="1"/>
              <a:t>meetbox</a:t>
            </a:r>
            <a:endParaRPr lang="nl-NL" dirty="0"/>
          </a:p>
          <a:p>
            <a:pPr marL="342900" indent="-342900">
              <a:defRPr/>
            </a:pPr>
            <a:r>
              <a:rPr lang="nl-NL" dirty="0"/>
              <a:t>CO2 meter</a:t>
            </a:r>
          </a:p>
          <a:p>
            <a:pPr marL="342900" indent="-342900">
              <a:defRPr/>
            </a:pPr>
            <a:endParaRPr lang="nl-NL" b="1" dirty="0"/>
          </a:p>
          <a:p>
            <a:pPr marL="342900" indent="-342900">
              <a:defRPr/>
            </a:pPr>
            <a:endParaRPr lang="nl-NL" dirty="0"/>
          </a:p>
          <a:p>
            <a:pPr marL="342900" indent="-342900">
              <a:defRPr/>
            </a:pPr>
            <a:endParaRPr lang="nl-NL" dirty="0"/>
          </a:p>
          <a:p>
            <a:pPr marL="342900" indent="-342900">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23981C61-A788-475E-8ABD-441AF943F2FF}"/>
              </a:ext>
            </a:extLst>
          </p:cNvPr>
          <p:cNvPicPr>
            <a:picLocks noChangeAspect="1"/>
          </p:cNvPicPr>
          <p:nvPr/>
        </p:nvPicPr>
        <p:blipFill>
          <a:blip r:embed="rId3"/>
          <a:stretch>
            <a:fillRect/>
          </a:stretch>
        </p:blipFill>
        <p:spPr>
          <a:xfrm>
            <a:off x="6721941" y="2251829"/>
            <a:ext cx="2817329" cy="3425128"/>
          </a:xfrm>
          <a:prstGeom prst="rect">
            <a:avLst/>
          </a:prstGeom>
        </p:spPr>
      </p:pic>
    </p:spTree>
    <p:extLst>
      <p:ext uri="{BB962C8B-B14F-4D97-AF65-F5344CB8AC3E}">
        <p14:creationId xmlns:p14="http://schemas.microsoft.com/office/powerpoint/2010/main" val="16317969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anim calcmode="lin" valueType="num">
                                      <p:cBhvr>
                                        <p:cTn id="1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1000"/>
                                        <p:tgtEl>
                                          <p:spTgt spid="7171">
                                            <p:txEl>
                                              <p:pRg st="4" end="4"/>
                                            </p:txEl>
                                          </p:spTgt>
                                        </p:tgtEl>
                                      </p:cBhvr>
                                    </p:animEffect>
                                    <p:anim calcmode="lin" valueType="num">
                                      <p:cBhvr>
                                        <p:cTn id="1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fade">
                                      <p:cBhvr>
                                        <p:cTn id="24" dur="1000"/>
                                        <p:tgtEl>
                                          <p:spTgt spid="7171">
                                            <p:txEl>
                                              <p:pRg st="5" end="5"/>
                                            </p:txEl>
                                          </p:spTgt>
                                        </p:tgtEl>
                                      </p:cBhvr>
                                    </p:animEffect>
                                    <p:anim calcmode="lin" valueType="num">
                                      <p:cBhvr>
                                        <p:cTn id="2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fade">
                                      <p:cBhvr>
                                        <p:cTn id="29" dur="1000"/>
                                        <p:tgtEl>
                                          <p:spTgt spid="7171">
                                            <p:txEl>
                                              <p:pRg st="6" end="6"/>
                                            </p:txEl>
                                          </p:spTgt>
                                        </p:tgtEl>
                                      </p:cBhvr>
                                    </p:animEffect>
                                    <p:anim calcmode="lin" valueType="num">
                                      <p:cBhvr>
                                        <p:cTn id="30"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171">
                                            <p:txEl>
                                              <p:pRg st="7" end="7"/>
                                            </p:txEl>
                                          </p:spTgt>
                                        </p:tgtEl>
                                        <p:attrNameLst>
                                          <p:attrName>style.visibility</p:attrName>
                                        </p:attrNameLst>
                                      </p:cBhvr>
                                      <p:to>
                                        <p:strVal val="visible"/>
                                      </p:to>
                                    </p:set>
                                    <p:animEffect transition="in" filter="fade">
                                      <p:cBhvr>
                                        <p:cTn id="34" dur="1000"/>
                                        <p:tgtEl>
                                          <p:spTgt spid="7171">
                                            <p:txEl>
                                              <p:pRg st="7" end="7"/>
                                            </p:txEl>
                                          </p:spTgt>
                                        </p:tgtEl>
                                      </p:cBhvr>
                                    </p:animEffect>
                                    <p:anim calcmode="lin" valueType="num">
                                      <p:cBhvr>
                                        <p:cTn id="35"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7171">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animEffect transition="in" filter="fade">
                                      <p:cBhvr>
                                        <p:cTn id="39" dur="1000"/>
                                        <p:tgtEl>
                                          <p:spTgt spid="7171">
                                            <p:txEl>
                                              <p:pRg st="8" end="8"/>
                                            </p:txEl>
                                          </p:spTgt>
                                        </p:tgtEl>
                                      </p:cBhvr>
                                    </p:animEffect>
                                    <p:anim calcmode="lin" valueType="num">
                                      <p:cBhvr>
                                        <p:cTn id="40"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171">
                                            <p:txEl>
                                              <p:pRg st="9" end="9"/>
                                            </p:txEl>
                                          </p:spTgt>
                                        </p:tgtEl>
                                        <p:attrNameLst>
                                          <p:attrName>style.visibility</p:attrName>
                                        </p:attrNameLst>
                                      </p:cBhvr>
                                      <p:to>
                                        <p:strVal val="visible"/>
                                      </p:to>
                                    </p:set>
                                    <p:animEffect transition="in" filter="fade">
                                      <p:cBhvr>
                                        <p:cTn id="46" dur="1000"/>
                                        <p:tgtEl>
                                          <p:spTgt spid="7171">
                                            <p:txEl>
                                              <p:pRg st="9" end="9"/>
                                            </p:txEl>
                                          </p:spTgt>
                                        </p:tgtEl>
                                      </p:cBhvr>
                                    </p:animEffect>
                                    <p:anim calcmode="lin" valueType="num">
                                      <p:cBhvr>
                                        <p:cTn id="47"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7171">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171">
                                            <p:txEl>
                                              <p:pRg st="10" end="10"/>
                                            </p:txEl>
                                          </p:spTgt>
                                        </p:tgtEl>
                                        <p:attrNameLst>
                                          <p:attrName>style.visibility</p:attrName>
                                        </p:attrNameLst>
                                      </p:cBhvr>
                                      <p:to>
                                        <p:strVal val="visible"/>
                                      </p:to>
                                    </p:set>
                                    <p:animEffect transition="in" filter="fade">
                                      <p:cBhvr>
                                        <p:cTn id="51" dur="1000"/>
                                        <p:tgtEl>
                                          <p:spTgt spid="7171">
                                            <p:txEl>
                                              <p:pRg st="10" end="10"/>
                                            </p:txEl>
                                          </p:spTgt>
                                        </p:tgtEl>
                                      </p:cBhvr>
                                    </p:animEffect>
                                    <p:anim calcmode="lin" valueType="num">
                                      <p:cBhvr>
                                        <p:cTn id="52"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7171">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171">
                                            <p:txEl>
                                              <p:pRg st="11" end="11"/>
                                            </p:txEl>
                                          </p:spTgt>
                                        </p:tgtEl>
                                        <p:attrNameLst>
                                          <p:attrName>style.visibility</p:attrName>
                                        </p:attrNameLst>
                                      </p:cBhvr>
                                      <p:to>
                                        <p:strVal val="visible"/>
                                      </p:to>
                                    </p:set>
                                    <p:animEffect transition="in" filter="fade">
                                      <p:cBhvr>
                                        <p:cTn id="56" dur="1000"/>
                                        <p:tgtEl>
                                          <p:spTgt spid="7171">
                                            <p:txEl>
                                              <p:pRg st="11" end="11"/>
                                            </p:txEl>
                                          </p:spTgt>
                                        </p:tgtEl>
                                      </p:cBhvr>
                                    </p:animEffect>
                                    <p:anim calcmode="lin" valueType="num">
                                      <p:cBhvr>
                                        <p:cTn id="57" dur="10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7171">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171">
                                            <p:txEl>
                                              <p:pRg st="12" end="12"/>
                                            </p:txEl>
                                          </p:spTgt>
                                        </p:tgtEl>
                                        <p:attrNameLst>
                                          <p:attrName>style.visibility</p:attrName>
                                        </p:attrNameLst>
                                      </p:cBhvr>
                                      <p:to>
                                        <p:strVal val="visible"/>
                                      </p:to>
                                    </p:set>
                                    <p:animEffect transition="in" filter="fade">
                                      <p:cBhvr>
                                        <p:cTn id="61" dur="1000"/>
                                        <p:tgtEl>
                                          <p:spTgt spid="7171">
                                            <p:txEl>
                                              <p:pRg st="12" end="12"/>
                                            </p:txEl>
                                          </p:spTgt>
                                        </p:tgtEl>
                                      </p:cBhvr>
                                    </p:animEffect>
                                    <p:anim calcmode="lin" valueType="num">
                                      <p:cBhvr>
                                        <p:cTn id="62" dur="10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717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171">
                                            <p:txEl>
                                              <p:pRg st="13" end="13"/>
                                            </p:txEl>
                                          </p:spTgt>
                                        </p:tgtEl>
                                        <p:attrNameLst>
                                          <p:attrName>style.visibility</p:attrName>
                                        </p:attrNameLst>
                                      </p:cBhvr>
                                      <p:to>
                                        <p:strVal val="visible"/>
                                      </p:to>
                                    </p:set>
                                    <p:animEffect transition="in" filter="fade">
                                      <p:cBhvr>
                                        <p:cTn id="68" dur="1000"/>
                                        <p:tgtEl>
                                          <p:spTgt spid="7171">
                                            <p:txEl>
                                              <p:pRg st="13" end="13"/>
                                            </p:txEl>
                                          </p:spTgt>
                                        </p:tgtEl>
                                      </p:cBhvr>
                                    </p:animEffect>
                                    <p:anim calcmode="lin" valueType="num">
                                      <p:cBhvr>
                                        <p:cTn id="69" dur="10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7171">
                                            <p:txEl>
                                              <p:pRg st="13" end="1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171">
                                            <p:txEl>
                                              <p:pRg st="14" end="14"/>
                                            </p:txEl>
                                          </p:spTgt>
                                        </p:tgtEl>
                                        <p:attrNameLst>
                                          <p:attrName>style.visibility</p:attrName>
                                        </p:attrNameLst>
                                      </p:cBhvr>
                                      <p:to>
                                        <p:strVal val="visible"/>
                                      </p:to>
                                    </p:set>
                                    <p:animEffect transition="in" filter="fade">
                                      <p:cBhvr>
                                        <p:cTn id="73" dur="1000"/>
                                        <p:tgtEl>
                                          <p:spTgt spid="7171">
                                            <p:txEl>
                                              <p:pRg st="14" end="14"/>
                                            </p:txEl>
                                          </p:spTgt>
                                        </p:tgtEl>
                                      </p:cBhvr>
                                    </p:animEffect>
                                    <p:anim calcmode="lin" valueType="num">
                                      <p:cBhvr>
                                        <p:cTn id="74" dur="1000" fill="hold"/>
                                        <p:tgtEl>
                                          <p:spTgt spid="7171">
                                            <p:txEl>
                                              <p:pRg st="14" end="14"/>
                                            </p:txEl>
                                          </p:spTgt>
                                        </p:tgtEl>
                                        <p:attrNameLst>
                                          <p:attrName>ppt_x</p:attrName>
                                        </p:attrNameLst>
                                      </p:cBhvr>
                                      <p:tavLst>
                                        <p:tav tm="0">
                                          <p:val>
                                            <p:strVal val="#ppt_x"/>
                                          </p:val>
                                        </p:tav>
                                        <p:tav tm="100000">
                                          <p:val>
                                            <p:strVal val="#ppt_x"/>
                                          </p:val>
                                        </p:tav>
                                      </p:tavLst>
                                    </p:anim>
                                    <p:anim calcmode="lin" valueType="num">
                                      <p:cBhvr>
                                        <p:cTn id="75" dur="1000" fill="hold"/>
                                        <p:tgtEl>
                                          <p:spTgt spid="7171">
                                            <p:txEl>
                                              <p:pRg st="14" end="14"/>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7171">
                                            <p:txEl>
                                              <p:pRg st="15" end="15"/>
                                            </p:txEl>
                                          </p:spTgt>
                                        </p:tgtEl>
                                        <p:attrNameLst>
                                          <p:attrName>style.visibility</p:attrName>
                                        </p:attrNameLst>
                                      </p:cBhvr>
                                      <p:to>
                                        <p:strVal val="visible"/>
                                      </p:to>
                                    </p:set>
                                    <p:animEffect transition="in" filter="fade">
                                      <p:cBhvr>
                                        <p:cTn id="78" dur="1000"/>
                                        <p:tgtEl>
                                          <p:spTgt spid="7171">
                                            <p:txEl>
                                              <p:pRg st="15" end="15"/>
                                            </p:txEl>
                                          </p:spTgt>
                                        </p:tgtEl>
                                      </p:cBhvr>
                                    </p:animEffect>
                                    <p:anim calcmode="lin" valueType="num">
                                      <p:cBhvr>
                                        <p:cTn id="79" dur="1000" fill="hold"/>
                                        <p:tgtEl>
                                          <p:spTgt spid="7171">
                                            <p:txEl>
                                              <p:pRg st="15" end="15"/>
                                            </p:txEl>
                                          </p:spTgt>
                                        </p:tgtEl>
                                        <p:attrNameLst>
                                          <p:attrName>ppt_x</p:attrName>
                                        </p:attrNameLst>
                                      </p:cBhvr>
                                      <p:tavLst>
                                        <p:tav tm="0">
                                          <p:val>
                                            <p:strVal val="#ppt_x"/>
                                          </p:val>
                                        </p:tav>
                                        <p:tav tm="100000">
                                          <p:val>
                                            <p:strVal val="#ppt_x"/>
                                          </p:val>
                                        </p:tav>
                                      </p:tavLst>
                                    </p:anim>
                                    <p:anim calcmode="lin" valueType="num">
                                      <p:cBhvr>
                                        <p:cTn id="80" dur="1000" fill="hold"/>
                                        <p:tgtEl>
                                          <p:spTgt spid="717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17767" y="900114"/>
            <a:ext cx="9021583" cy="996950"/>
          </a:xfrm>
        </p:spPr>
        <p:txBody>
          <a:bodyPr>
            <a:normAutofit fontScale="90000"/>
          </a:bodyPr>
          <a:lstStyle/>
          <a:p>
            <a:pPr eaLnBrk="1" hangingPunct="1"/>
            <a:r>
              <a:rPr lang="nl-NL" altLang="nl-NL" b="1" dirty="0"/>
              <a:t>Meteo mast</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17767" y="1781667"/>
            <a:ext cx="8778240" cy="4738260"/>
          </a:xfrm>
        </p:spPr>
        <p:txBody>
          <a:bodyPr>
            <a:normAutofit lnSpcReduction="10000"/>
          </a:bodyPr>
          <a:lstStyle/>
          <a:p>
            <a:pPr indent="0">
              <a:buNone/>
            </a:pPr>
            <a:r>
              <a:rPr lang="nl-NL" dirty="0"/>
              <a:t>Hou rekening bij het plaatsen van de meteomast met de volgende zaken:</a:t>
            </a:r>
            <a:br>
              <a:rPr lang="nl-NL" dirty="0"/>
            </a:br>
            <a:endParaRPr lang="nl-NL" dirty="0"/>
          </a:p>
          <a:p>
            <a:pPr marL="342900" indent="-342900"/>
            <a:r>
              <a:rPr lang="nl-NL" dirty="0"/>
              <a:t>Zorg dat het weerstation ongeveer 2 meter boven het </a:t>
            </a:r>
            <a:r>
              <a:rPr lang="nl-NL" dirty="0" err="1"/>
              <a:t>kasdek</a:t>
            </a:r>
            <a:r>
              <a:rPr lang="nl-NL" dirty="0"/>
              <a:t> of </a:t>
            </a:r>
            <a:r>
              <a:rPr lang="nl-NL" dirty="0" err="1"/>
              <a:t>schuurdak</a:t>
            </a:r>
            <a:r>
              <a:rPr lang="nl-NL" dirty="0"/>
              <a:t> uitsteekt.</a:t>
            </a:r>
          </a:p>
          <a:p>
            <a:pPr marL="342900" indent="-342900"/>
            <a:r>
              <a:rPr lang="nl-NL" dirty="0"/>
              <a:t>Plaats het weerstation niet in de buurt of in de luwte van bijvoorbeeld gebouwen of bomen.</a:t>
            </a:r>
          </a:p>
          <a:p>
            <a:pPr marL="342900" indent="-342900"/>
            <a:r>
              <a:rPr lang="nl-NL" dirty="0"/>
              <a:t>Niet in de buurt van </a:t>
            </a:r>
            <a:r>
              <a:rPr lang="nl-NL" dirty="0" err="1"/>
              <a:t>warmteafgevende</a:t>
            </a:r>
            <a:r>
              <a:rPr lang="nl-NL" dirty="0"/>
              <a:t> voorwerpen, zoals schoorstenen </a:t>
            </a:r>
            <a:r>
              <a:rPr lang="nl-NL" dirty="0" err="1"/>
              <a:t>ofventilatieopeningen</a:t>
            </a:r>
            <a:r>
              <a:rPr lang="nl-NL" dirty="0"/>
              <a:t>.</a:t>
            </a:r>
          </a:p>
          <a:p>
            <a:pPr marL="342900" indent="-342900"/>
            <a:r>
              <a:rPr lang="nl-NL" dirty="0"/>
              <a:t>Plaats het weerstation niet in de buurt van </a:t>
            </a:r>
            <a:r>
              <a:rPr lang="nl-NL" dirty="0" err="1"/>
              <a:t>daksproeiers</a:t>
            </a:r>
            <a:r>
              <a:rPr lang="nl-NL" dirty="0"/>
              <a:t>.</a:t>
            </a:r>
          </a:p>
          <a:p>
            <a:pPr marL="342900" indent="-342900"/>
            <a:r>
              <a:rPr lang="nl-NL" dirty="0"/>
              <a:t>Plaats het weerstation zodanig dat er geen schaduw op valt. (Houd er rekening mee dat de schaduwval gedurende de dag verandert)</a:t>
            </a:r>
          </a:p>
          <a:p>
            <a:pPr indent="0">
              <a:buNone/>
              <a:defRPr/>
            </a:pPr>
            <a:endParaRPr lang="nl-NL" dirty="0"/>
          </a:p>
        </p:txBody>
      </p:sp>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5" end="5"/>
                                            </p:txEl>
                                          </p:spTgt>
                                        </p:tgtEl>
                                        <p:attrNameLst>
                                          <p:attrName>style.visibility</p:attrName>
                                        </p:attrNameLst>
                                      </p:cBhvr>
                                      <p:to>
                                        <p:strVal val="visible"/>
                                      </p:to>
                                    </p:set>
                                    <p:animEffect transition="in" filter="fade">
                                      <p:cBhvr>
                                        <p:cTn id="35" dur="1000"/>
                                        <p:tgtEl>
                                          <p:spTgt spid="7171">
                                            <p:txEl>
                                              <p:pRg st="5" end="5"/>
                                            </p:txEl>
                                          </p:spTgt>
                                        </p:tgtEl>
                                      </p:cBhvr>
                                    </p:animEffect>
                                    <p:anim calcmode="lin" valueType="num">
                                      <p:cBhvr>
                                        <p:cTn id="36"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7179" y="900114"/>
            <a:ext cx="9252171" cy="996950"/>
          </a:xfrm>
        </p:spPr>
        <p:txBody>
          <a:bodyPr/>
          <a:lstStyle/>
          <a:p>
            <a:pPr eaLnBrk="1" hangingPunct="1"/>
            <a:r>
              <a:rPr lang="nl-NL" altLang="nl-NL" b="1" dirty="0"/>
              <a:t>Onderhoud meteomast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878" y="1897064"/>
            <a:ext cx="7357111" cy="4738260"/>
          </a:xfrm>
        </p:spPr>
        <p:txBody>
          <a:bodyPr>
            <a:normAutofit/>
          </a:bodyPr>
          <a:lstStyle/>
          <a:p>
            <a:pPr indent="0">
              <a:buNone/>
              <a:defRPr/>
            </a:pPr>
            <a:r>
              <a:rPr lang="nl-NL" dirty="0"/>
              <a:t>Controleer de bevestigingsbouten van de meteomast.</a:t>
            </a:r>
          </a:p>
          <a:p>
            <a:pPr indent="0">
              <a:buNone/>
              <a:defRPr/>
            </a:pPr>
            <a:endParaRPr lang="nl-NL" dirty="0"/>
          </a:p>
          <a:p>
            <a:pPr indent="0">
              <a:buNone/>
              <a:defRPr/>
            </a:pPr>
            <a:r>
              <a:rPr lang="nl-NL" dirty="0"/>
              <a:t>Draai ze indien nodig goed vast</a:t>
            </a:r>
          </a:p>
          <a:p>
            <a:pPr indent="0">
              <a:buNone/>
              <a:defRPr/>
            </a:pPr>
            <a:endParaRPr lang="nl-NL" dirty="0"/>
          </a:p>
          <a:p>
            <a:pPr indent="0">
              <a:buNone/>
              <a:defRPr/>
            </a:pPr>
            <a:r>
              <a:rPr lang="nl-NL" dirty="0"/>
              <a:t>Controleer dit minimaal 1 keer per jaar.</a:t>
            </a:r>
          </a:p>
        </p:txBody>
      </p:sp>
      <p:pic>
        <p:nvPicPr>
          <p:cNvPr id="2" name="Afbeelding 1">
            <a:extLst>
              <a:ext uri="{FF2B5EF4-FFF2-40B4-BE49-F238E27FC236}">
                <a16:creationId xmlns:a16="http://schemas.microsoft.com/office/drawing/2014/main" id="{1DA30897-1244-46EF-BCF6-A51011669123}"/>
              </a:ext>
            </a:extLst>
          </p:cNvPr>
          <p:cNvPicPr>
            <a:picLocks noChangeAspect="1"/>
          </p:cNvPicPr>
          <p:nvPr/>
        </p:nvPicPr>
        <p:blipFill rotWithShape="1">
          <a:blip r:embed="rId3"/>
          <a:srcRect l="16061" r="13368"/>
          <a:stretch/>
        </p:blipFill>
        <p:spPr>
          <a:xfrm>
            <a:off x="6674177" y="2685512"/>
            <a:ext cx="2733774" cy="3789168"/>
          </a:xfrm>
          <a:prstGeom prst="rect">
            <a:avLst/>
          </a:prstGeom>
        </p:spPr>
      </p:pic>
    </p:spTree>
    <p:extLst>
      <p:ext uri="{BB962C8B-B14F-4D97-AF65-F5344CB8AC3E}">
        <p14:creationId xmlns:p14="http://schemas.microsoft.com/office/powerpoint/2010/main" val="172263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43001" y="1097279"/>
            <a:ext cx="7886700" cy="684387"/>
          </a:xfrm>
        </p:spPr>
        <p:txBody>
          <a:bodyPr/>
          <a:lstStyle/>
          <a:p>
            <a:pPr eaLnBrk="1" hangingPunct="1"/>
            <a:r>
              <a:rPr lang="nl-NL" altLang="nl-NL" b="1" dirty="0"/>
              <a:t>Buitentemperatuur 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3000" y="1781667"/>
            <a:ext cx="8078675" cy="4738260"/>
          </a:xfrm>
        </p:spPr>
        <p:txBody>
          <a:bodyPr>
            <a:normAutofit lnSpcReduction="10000"/>
          </a:bodyPr>
          <a:lstStyle/>
          <a:p>
            <a:pPr indent="0">
              <a:buNone/>
              <a:defRPr/>
            </a:pPr>
            <a:r>
              <a:rPr lang="nl-NL" dirty="0"/>
              <a:t>De buitentemperatuursensor meet de buitentemperatuur.</a:t>
            </a:r>
          </a:p>
          <a:p>
            <a:pPr indent="0">
              <a:buNone/>
              <a:defRPr/>
            </a:pPr>
            <a:endParaRPr lang="nl-NL" dirty="0"/>
          </a:p>
          <a:p>
            <a:pPr indent="0">
              <a:buNone/>
              <a:defRPr/>
            </a:pPr>
            <a:r>
              <a:rPr lang="nl-NL" dirty="0"/>
              <a:t>Het onderhoud van deze sensor heeft grote invloed op het energie verbruik, kwaliteit en kwantiteit van het gewas.</a:t>
            </a:r>
          </a:p>
          <a:p>
            <a:pPr indent="0">
              <a:buNone/>
              <a:defRPr/>
            </a:pPr>
            <a:endParaRPr lang="nl-NL" dirty="0"/>
          </a:p>
          <a:p>
            <a:pPr indent="0">
              <a:buNone/>
              <a:defRPr/>
            </a:pPr>
            <a:r>
              <a:rPr lang="nl-NL" dirty="0"/>
              <a:t>Afhankelijk van deze meting wordt gestuurd:</a:t>
            </a:r>
          </a:p>
          <a:p>
            <a:pPr marL="342900" indent="-342900">
              <a:defRPr/>
            </a:pPr>
            <a:r>
              <a:rPr lang="nl-NL" dirty="0"/>
              <a:t>Verwarming</a:t>
            </a:r>
          </a:p>
          <a:p>
            <a:pPr marL="342900" indent="-342900">
              <a:defRPr/>
            </a:pPr>
            <a:r>
              <a:rPr lang="nl-NL" dirty="0"/>
              <a:t>Openen en sluiten doek</a:t>
            </a:r>
          </a:p>
          <a:p>
            <a:pPr marL="342900" indent="-342900">
              <a:defRPr/>
            </a:pPr>
            <a:r>
              <a:rPr lang="nl-NL" dirty="0"/>
              <a:t>Openen en sluiten luchtramen </a:t>
            </a:r>
          </a:p>
          <a:p>
            <a:pPr marL="342900" indent="-342900">
              <a:defRPr/>
            </a:pPr>
            <a:endParaRPr lang="nl-NL" dirty="0"/>
          </a:p>
          <a:p>
            <a:pPr indent="0">
              <a:buNone/>
              <a:defRPr/>
            </a:pPr>
            <a:r>
              <a:rPr lang="nl-NL" dirty="0"/>
              <a:t>Onderhoud:</a:t>
            </a:r>
          </a:p>
          <a:p>
            <a:pPr indent="0">
              <a:buNone/>
              <a:defRPr/>
            </a:pPr>
            <a:r>
              <a:rPr lang="nl-NL" dirty="0"/>
              <a:t>1 keer per jaar reinigen met vochtige doek en een mild reinigingsmiddel</a:t>
            </a:r>
          </a:p>
          <a:p>
            <a:pPr indent="0">
              <a:buNone/>
              <a:defRPr/>
            </a:pPr>
            <a:endParaRPr lang="nl-NL" dirty="0"/>
          </a:p>
        </p:txBody>
      </p:sp>
      <p:pic>
        <p:nvPicPr>
          <p:cNvPr id="4" name="Afbeelding 3">
            <a:extLst>
              <a:ext uri="{FF2B5EF4-FFF2-40B4-BE49-F238E27FC236}">
                <a16:creationId xmlns:a16="http://schemas.microsoft.com/office/drawing/2014/main" id="{CD8FBE4B-1397-4DFD-9164-0FA949460497}"/>
              </a:ext>
            </a:extLst>
          </p:cNvPr>
          <p:cNvPicPr>
            <a:picLocks noChangeAspect="1"/>
          </p:cNvPicPr>
          <p:nvPr/>
        </p:nvPicPr>
        <p:blipFill rotWithShape="1">
          <a:blip r:embed="rId3"/>
          <a:srcRect l="27901" t="15947" b="5396"/>
          <a:stretch/>
        </p:blipFill>
        <p:spPr>
          <a:xfrm>
            <a:off x="9221676" y="3999505"/>
            <a:ext cx="1687197" cy="2683565"/>
          </a:xfrm>
          <a:prstGeom prst="rect">
            <a:avLst/>
          </a:prstGeom>
        </p:spPr>
      </p:pic>
    </p:spTree>
    <p:extLst>
      <p:ext uri="{BB962C8B-B14F-4D97-AF65-F5344CB8AC3E}">
        <p14:creationId xmlns:p14="http://schemas.microsoft.com/office/powerpoint/2010/main" val="2536345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Effect transition="in" filter="fade">
                                      <p:cBhvr>
                                        <p:cTn id="26" dur="1000"/>
                                        <p:tgtEl>
                                          <p:spTgt spid="7171">
                                            <p:txEl>
                                              <p:pRg st="6" end="6"/>
                                            </p:txEl>
                                          </p:spTgt>
                                        </p:tgtEl>
                                      </p:cBhvr>
                                    </p:animEffect>
                                    <p:anim calcmode="lin" valueType="num">
                                      <p:cBhvr>
                                        <p:cTn id="27"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Effect transition="in" filter="fade">
                                      <p:cBhvr>
                                        <p:cTn id="31" dur="1000"/>
                                        <p:tgtEl>
                                          <p:spTgt spid="7171">
                                            <p:txEl>
                                              <p:pRg st="7" end="7"/>
                                            </p:txEl>
                                          </p:spTgt>
                                        </p:tgtEl>
                                      </p:cBhvr>
                                    </p:animEffect>
                                    <p:anim calcmode="lin" valueType="num">
                                      <p:cBhvr>
                                        <p:cTn id="32"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171">
                                            <p:txEl>
                                              <p:pRg st="9" end="9"/>
                                            </p:txEl>
                                          </p:spTgt>
                                        </p:tgtEl>
                                        <p:attrNameLst>
                                          <p:attrName>style.visibility</p:attrName>
                                        </p:attrNameLst>
                                      </p:cBhvr>
                                      <p:to>
                                        <p:strVal val="visible"/>
                                      </p:to>
                                    </p:set>
                                    <p:animEffect transition="in" filter="fade">
                                      <p:cBhvr>
                                        <p:cTn id="38" dur="1000"/>
                                        <p:tgtEl>
                                          <p:spTgt spid="7171">
                                            <p:txEl>
                                              <p:pRg st="9" end="9"/>
                                            </p:txEl>
                                          </p:spTgt>
                                        </p:tgtEl>
                                      </p:cBhvr>
                                    </p:animEffect>
                                    <p:anim calcmode="lin" valueType="num">
                                      <p:cBhvr>
                                        <p:cTn id="39"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171">
                                            <p:txEl>
                                              <p:pRg st="10" end="10"/>
                                            </p:txEl>
                                          </p:spTgt>
                                        </p:tgtEl>
                                        <p:attrNameLst>
                                          <p:attrName>style.visibility</p:attrName>
                                        </p:attrNameLst>
                                      </p:cBhvr>
                                      <p:to>
                                        <p:strVal val="visible"/>
                                      </p:to>
                                    </p:set>
                                    <p:animEffect transition="in" filter="fade">
                                      <p:cBhvr>
                                        <p:cTn id="45" dur="1000"/>
                                        <p:tgtEl>
                                          <p:spTgt spid="7171">
                                            <p:txEl>
                                              <p:pRg st="10" end="10"/>
                                            </p:txEl>
                                          </p:spTgt>
                                        </p:tgtEl>
                                      </p:cBhvr>
                                    </p:animEffect>
                                    <p:anim calcmode="lin" valueType="num">
                                      <p:cBhvr>
                                        <p:cTn id="46"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89329" y="900114"/>
            <a:ext cx="8950021" cy="996950"/>
          </a:xfrm>
        </p:spPr>
        <p:txBody>
          <a:bodyPr/>
          <a:lstStyle/>
          <a:p>
            <a:pPr eaLnBrk="1" hangingPunct="1"/>
            <a:r>
              <a:rPr lang="nl-NL" altLang="nl-NL" b="1" dirty="0"/>
              <a:t>Windsnelheidssensor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89329" y="1685677"/>
            <a:ext cx="7714815" cy="4834250"/>
          </a:xfrm>
        </p:spPr>
        <p:txBody>
          <a:bodyPr>
            <a:normAutofit/>
          </a:bodyPr>
          <a:lstStyle/>
          <a:p>
            <a:pPr indent="0">
              <a:buNone/>
              <a:defRPr/>
            </a:pPr>
            <a:r>
              <a:rPr lang="nl-NL" dirty="0"/>
              <a:t>De windsnelheidssensor meet de windsnelheid buiten de kas.</a:t>
            </a:r>
          </a:p>
          <a:p>
            <a:pPr indent="0">
              <a:buNone/>
              <a:defRPr/>
            </a:pPr>
            <a:endParaRPr lang="nl-NL" dirty="0"/>
          </a:p>
          <a:p>
            <a:pPr indent="0">
              <a:buNone/>
              <a:defRPr/>
            </a:pPr>
            <a:r>
              <a:rPr lang="nl-NL" dirty="0"/>
              <a:t>Afhankelijk van deze meting wordt het openen en sluiten van de ramen gecontroleerd.</a:t>
            </a:r>
          </a:p>
          <a:p>
            <a:pPr indent="0">
              <a:buNone/>
              <a:defRPr/>
            </a:pPr>
            <a:br>
              <a:rPr lang="nl-NL" dirty="0"/>
            </a:br>
            <a:r>
              <a:rPr lang="nl-NL" dirty="0"/>
              <a:t>De hoeveelheid wind bepaalt of de ramen geopend kunnen worden en hoe ver. Bij storm zorgt deze meter ervoor dat de ramen dicht lopen.</a:t>
            </a:r>
          </a:p>
          <a:p>
            <a:pPr indent="0">
              <a:buNone/>
              <a:defRPr/>
            </a:pPr>
            <a:endParaRPr lang="nl-NL" dirty="0"/>
          </a:p>
          <a:p>
            <a:pPr indent="0">
              <a:buNone/>
              <a:defRPr/>
            </a:pPr>
            <a:r>
              <a:rPr lang="nl-NL" dirty="0"/>
              <a:t>Onderhoud:</a:t>
            </a:r>
            <a:br>
              <a:rPr lang="nl-NL" dirty="0"/>
            </a:br>
            <a:r>
              <a:rPr lang="nl-NL" dirty="0"/>
              <a:t>1 keer per jaar reinigen met vochtige doek en een mild reinigingsmiddel</a:t>
            </a:r>
          </a:p>
          <a:p>
            <a:pPr indent="0">
              <a:buNone/>
              <a:defRPr/>
            </a:pPr>
            <a:endParaRPr lang="nl-NL" dirty="0"/>
          </a:p>
        </p:txBody>
      </p:sp>
      <p:pic>
        <p:nvPicPr>
          <p:cNvPr id="2" name="Afbeelding 1">
            <a:extLst>
              <a:ext uri="{FF2B5EF4-FFF2-40B4-BE49-F238E27FC236}">
                <a16:creationId xmlns:a16="http://schemas.microsoft.com/office/drawing/2014/main" id="{B4D4B4DB-0B4E-4D44-947C-066B429B0567}"/>
              </a:ext>
            </a:extLst>
          </p:cNvPr>
          <p:cNvPicPr>
            <a:picLocks noChangeAspect="1"/>
          </p:cNvPicPr>
          <p:nvPr/>
        </p:nvPicPr>
        <p:blipFill rotWithShape="1">
          <a:blip r:embed="rId3"/>
          <a:srcRect l="16276" t="11748" r="9508" b="9440"/>
          <a:stretch/>
        </p:blipFill>
        <p:spPr>
          <a:xfrm>
            <a:off x="9132901" y="3784821"/>
            <a:ext cx="1812897" cy="2822571"/>
          </a:xfrm>
          <a:prstGeom prst="rect">
            <a:avLst/>
          </a:prstGeom>
        </p:spPr>
      </p:pic>
    </p:spTree>
    <p:extLst>
      <p:ext uri="{BB962C8B-B14F-4D97-AF65-F5344CB8AC3E}">
        <p14:creationId xmlns:p14="http://schemas.microsoft.com/office/powerpoint/2010/main" val="462756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56306" y="900114"/>
            <a:ext cx="8783044" cy="996950"/>
          </a:xfrm>
        </p:spPr>
        <p:txBody>
          <a:bodyPr/>
          <a:lstStyle/>
          <a:p>
            <a:pPr eaLnBrk="1" hangingPunct="1"/>
            <a:r>
              <a:rPr lang="nl-NL" altLang="nl-NL" b="1" dirty="0"/>
              <a:t>Windrichtingsensor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56306" y="1781667"/>
            <a:ext cx="7547838" cy="4738260"/>
          </a:xfrm>
        </p:spPr>
        <p:txBody>
          <a:bodyPr>
            <a:normAutofit lnSpcReduction="10000"/>
          </a:bodyPr>
          <a:lstStyle/>
          <a:p>
            <a:pPr indent="0">
              <a:buNone/>
              <a:defRPr/>
            </a:pPr>
            <a:r>
              <a:rPr lang="nl-NL" dirty="0"/>
              <a:t>De windrichtingssensor meet de windrichting.</a:t>
            </a:r>
          </a:p>
          <a:p>
            <a:pPr indent="0">
              <a:buNone/>
              <a:defRPr/>
            </a:pPr>
            <a:endParaRPr lang="nl-NL" dirty="0"/>
          </a:p>
          <a:p>
            <a:pPr indent="0">
              <a:buNone/>
              <a:defRPr/>
            </a:pPr>
            <a:r>
              <a:rPr lang="nl-NL" dirty="0"/>
              <a:t>Als de sensor niet precies richting noorden staat, kan dit ertoe leiden dat de luchtramen aan de verkeerde kant open gaan.</a:t>
            </a:r>
          </a:p>
          <a:p>
            <a:pPr indent="0">
              <a:buNone/>
              <a:defRPr/>
            </a:pPr>
            <a:endParaRPr lang="nl-NL" dirty="0"/>
          </a:p>
          <a:p>
            <a:pPr indent="0">
              <a:buNone/>
              <a:defRPr/>
            </a:pPr>
            <a:r>
              <a:rPr lang="nl-NL" dirty="0"/>
              <a:t>Dit kan een zeer negatief effect hebben op de luchtvochtigheid in de kas en bij extreme gevallen (storm) tot schade aan de kas</a:t>
            </a:r>
          </a:p>
          <a:p>
            <a:pPr indent="0">
              <a:buNone/>
              <a:defRPr/>
            </a:pPr>
            <a:endParaRPr lang="nl-NL" dirty="0"/>
          </a:p>
          <a:p>
            <a:pPr indent="0">
              <a:buNone/>
              <a:defRPr/>
            </a:pPr>
            <a:r>
              <a:rPr lang="nl-NL" dirty="0"/>
              <a:t>Onderhoud:</a:t>
            </a:r>
            <a:br>
              <a:rPr lang="nl-NL" dirty="0"/>
            </a:br>
            <a:r>
              <a:rPr lang="nl-NL" dirty="0"/>
              <a:t>1 keer per jaar reinigen met vochtige doek en een mild reinigingsmiddel</a:t>
            </a:r>
          </a:p>
          <a:p>
            <a:pPr indent="0">
              <a:buNone/>
              <a:defRPr/>
            </a:pPr>
            <a:endParaRPr lang="nl-NL" dirty="0"/>
          </a:p>
        </p:txBody>
      </p:sp>
      <p:pic>
        <p:nvPicPr>
          <p:cNvPr id="2" name="Afbeelding 1">
            <a:extLst>
              <a:ext uri="{FF2B5EF4-FFF2-40B4-BE49-F238E27FC236}">
                <a16:creationId xmlns:a16="http://schemas.microsoft.com/office/drawing/2014/main" id="{38D011A3-5EF8-4E81-B19E-B25546D0EA9D}"/>
              </a:ext>
            </a:extLst>
          </p:cNvPr>
          <p:cNvPicPr>
            <a:picLocks noChangeAspect="1"/>
          </p:cNvPicPr>
          <p:nvPr/>
        </p:nvPicPr>
        <p:blipFill>
          <a:blip r:embed="rId3"/>
          <a:stretch>
            <a:fillRect/>
          </a:stretch>
        </p:blipFill>
        <p:spPr>
          <a:xfrm>
            <a:off x="9227696" y="4139442"/>
            <a:ext cx="2020660" cy="2718558"/>
          </a:xfrm>
          <a:prstGeom prst="rect">
            <a:avLst/>
          </a:prstGeom>
        </p:spPr>
      </p:pic>
    </p:spTree>
    <p:extLst>
      <p:ext uri="{BB962C8B-B14F-4D97-AF65-F5344CB8AC3E}">
        <p14:creationId xmlns:p14="http://schemas.microsoft.com/office/powerpoint/2010/main" val="1110174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46205" y="900114"/>
            <a:ext cx="9093145" cy="996950"/>
          </a:xfrm>
        </p:spPr>
        <p:txBody>
          <a:bodyPr/>
          <a:lstStyle/>
          <a:p>
            <a:pPr eaLnBrk="1" hangingPunct="1"/>
            <a:r>
              <a:rPr lang="nl-NL" altLang="nl-NL" b="1" dirty="0"/>
              <a:t>Regensensor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46205" y="1781667"/>
            <a:ext cx="7857939" cy="4738260"/>
          </a:xfrm>
        </p:spPr>
        <p:txBody>
          <a:bodyPr>
            <a:normAutofit/>
          </a:bodyPr>
          <a:lstStyle/>
          <a:p>
            <a:pPr indent="0">
              <a:buNone/>
              <a:defRPr/>
            </a:pPr>
            <a:r>
              <a:rPr lang="nl-NL" dirty="0"/>
              <a:t>De regensensor meet of het regent</a:t>
            </a:r>
          </a:p>
          <a:p>
            <a:pPr indent="0">
              <a:buNone/>
              <a:defRPr/>
            </a:pPr>
            <a:endParaRPr lang="nl-NL" dirty="0"/>
          </a:p>
          <a:p>
            <a:pPr indent="0">
              <a:buNone/>
              <a:defRPr/>
            </a:pPr>
            <a:r>
              <a:rPr lang="nl-NL" dirty="0"/>
              <a:t>Afhankelijk van deze meting gaan de luchtramen open of dicht.</a:t>
            </a:r>
          </a:p>
          <a:p>
            <a:pPr indent="0">
              <a:buNone/>
              <a:defRPr/>
            </a:pPr>
            <a:endParaRPr lang="nl-NL" dirty="0"/>
          </a:p>
          <a:p>
            <a:pPr indent="0">
              <a:buNone/>
              <a:defRPr/>
            </a:pPr>
            <a:r>
              <a:rPr lang="nl-NL" dirty="0"/>
              <a:t>Onderhoud:</a:t>
            </a:r>
            <a:br>
              <a:rPr lang="nl-NL" dirty="0"/>
            </a:br>
            <a:r>
              <a:rPr lang="nl-NL" dirty="0"/>
              <a:t>1 keer per jaar reinigen met vochtige doek en een mild reinigingsmiddel.</a:t>
            </a:r>
          </a:p>
          <a:p>
            <a:pPr indent="0">
              <a:buNone/>
              <a:defRPr/>
            </a:pPr>
            <a:r>
              <a:rPr lang="nl-NL" dirty="0"/>
              <a:t> </a:t>
            </a:r>
            <a:br>
              <a:rPr lang="nl-NL" dirty="0"/>
            </a:br>
            <a:r>
              <a:rPr lang="nl-NL" dirty="0"/>
              <a:t>Let op: gebruik géén agressieve of schurende schoonmaakmiddelen, deze beschadigen het contactoppervlak van de regensensor.</a:t>
            </a:r>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0FB2F118-AD37-4772-B066-9606A46004DE}"/>
              </a:ext>
            </a:extLst>
          </p:cNvPr>
          <p:cNvPicPr>
            <a:picLocks noChangeAspect="1"/>
          </p:cNvPicPr>
          <p:nvPr/>
        </p:nvPicPr>
        <p:blipFill>
          <a:blip r:embed="rId3"/>
          <a:stretch>
            <a:fillRect/>
          </a:stretch>
        </p:blipFill>
        <p:spPr>
          <a:xfrm>
            <a:off x="8804144" y="3966044"/>
            <a:ext cx="1998374" cy="2891956"/>
          </a:xfrm>
          <a:prstGeom prst="rect">
            <a:avLst/>
          </a:prstGeom>
        </p:spPr>
      </p:pic>
    </p:spTree>
    <p:extLst>
      <p:ext uri="{BB962C8B-B14F-4D97-AF65-F5344CB8AC3E}">
        <p14:creationId xmlns:p14="http://schemas.microsoft.com/office/powerpoint/2010/main" val="4602520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04" y="1392237"/>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0059" y="900114"/>
            <a:ext cx="9069291" cy="996950"/>
          </a:xfrm>
        </p:spPr>
        <p:txBody>
          <a:bodyPr/>
          <a:lstStyle/>
          <a:p>
            <a:pPr eaLnBrk="1" hangingPunct="1"/>
            <a:r>
              <a:rPr lang="nl-NL" altLang="nl-NL" b="1" dirty="0" err="1"/>
              <a:t>Solari</a:t>
            </a:r>
            <a:r>
              <a:rPr lang="nl-NL" altLang="nl-NL" dirty="0"/>
              <a:t>-sensor</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0059" y="1781667"/>
            <a:ext cx="7911548" cy="4738260"/>
          </a:xfrm>
        </p:spPr>
        <p:txBody>
          <a:bodyPr>
            <a:normAutofit fontScale="92500" lnSpcReduction="20000"/>
          </a:bodyPr>
          <a:lstStyle/>
          <a:p>
            <a:pPr indent="0">
              <a:buNone/>
              <a:defRPr/>
            </a:pPr>
            <a:r>
              <a:rPr lang="nl-NL" dirty="0"/>
              <a:t>Deze zijn er in verschillende uitvoeringen.</a:t>
            </a:r>
          </a:p>
          <a:p>
            <a:pPr indent="0">
              <a:buNone/>
              <a:defRPr/>
            </a:pPr>
            <a:r>
              <a:rPr lang="nl-NL" dirty="0"/>
              <a:t>Ze meten de stralingsintensiteit.</a:t>
            </a:r>
          </a:p>
          <a:p>
            <a:pPr indent="0">
              <a:buNone/>
              <a:defRPr/>
            </a:pPr>
            <a:endParaRPr lang="nl-NL" dirty="0"/>
          </a:p>
          <a:p>
            <a:pPr indent="0">
              <a:buNone/>
              <a:defRPr/>
            </a:pPr>
            <a:r>
              <a:rPr lang="nl-NL" dirty="0"/>
              <a:t>Afhankelijk van deze metingen:</a:t>
            </a:r>
          </a:p>
          <a:p>
            <a:pPr marL="342900" indent="-342900">
              <a:defRPr/>
            </a:pPr>
            <a:r>
              <a:rPr lang="nl-NL" dirty="0"/>
              <a:t>Gaan de doeken open of dicht</a:t>
            </a:r>
          </a:p>
          <a:p>
            <a:pPr marL="342900" indent="-342900">
              <a:defRPr/>
            </a:pPr>
            <a:r>
              <a:rPr lang="nl-NL" dirty="0"/>
              <a:t>Openen of sluiten de ramen</a:t>
            </a:r>
          </a:p>
          <a:p>
            <a:pPr marL="342900" indent="-342900">
              <a:defRPr/>
            </a:pPr>
            <a:r>
              <a:rPr lang="nl-NL" dirty="0"/>
              <a:t>Wordt het groeilicht aangestuurd</a:t>
            </a:r>
          </a:p>
          <a:p>
            <a:pPr marL="342900" indent="-342900">
              <a:defRPr/>
            </a:pPr>
            <a:endParaRPr lang="nl-NL" dirty="0"/>
          </a:p>
          <a:p>
            <a:pPr indent="0">
              <a:buNone/>
              <a:defRPr/>
            </a:pPr>
            <a:r>
              <a:rPr lang="nl-NL" dirty="0"/>
              <a:t>Onderhoud:</a:t>
            </a:r>
            <a:br>
              <a:rPr lang="nl-NL" dirty="0"/>
            </a:br>
            <a:r>
              <a:rPr lang="nl-NL" dirty="0"/>
              <a:t>1 keer per jaar reinigen met vochtige doek en een mild reinigingsmiddel. </a:t>
            </a:r>
            <a:br>
              <a:rPr lang="nl-NL" dirty="0"/>
            </a:br>
            <a:endParaRPr lang="nl-NL" dirty="0"/>
          </a:p>
          <a:p>
            <a:pPr indent="0">
              <a:buNone/>
              <a:defRPr/>
            </a:pPr>
            <a:r>
              <a:rPr lang="nl-NL" dirty="0"/>
              <a:t>De </a:t>
            </a:r>
            <a:r>
              <a:rPr lang="nl-NL" dirty="0" err="1"/>
              <a:t>solari</a:t>
            </a:r>
            <a:r>
              <a:rPr lang="nl-NL" dirty="0"/>
              <a:t>-sensors zijn voor levering gekalibreerd.</a:t>
            </a:r>
            <a:br>
              <a:rPr lang="nl-NL" dirty="0"/>
            </a:br>
            <a:r>
              <a:rPr lang="nl-NL" dirty="0"/>
              <a:t>Laat de meters 1 keer per jaar door de dealer controleren om correcte metingen te garanderen</a:t>
            </a:r>
            <a:br>
              <a:rPr lang="nl-NL" dirty="0"/>
            </a:br>
            <a:r>
              <a:rPr lang="nl-NL" dirty="0"/>
              <a:t>.</a:t>
            </a:r>
          </a:p>
          <a:p>
            <a:pPr marL="342900" indent="-342900">
              <a:defRPr/>
            </a:pPr>
            <a:endParaRPr lang="nl-NL" dirty="0"/>
          </a:p>
          <a:p>
            <a:pPr indent="0">
              <a:buNone/>
              <a:defRPr/>
            </a:pPr>
            <a:endParaRPr lang="nl-NL" dirty="0"/>
          </a:p>
        </p:txBody>
      </p:sp>
      <p:pic>
        <p:nvPicPr>
          <p:cNvPr id="7" name="Afbeelding 6">
            <a:extLst>
              <a:ext uri="{FF2B5EF4-FFF2-40B4-BE49-F238E27FC236}">
                <a16:creationId xmlns:a16="http://schemas.microsoft.com/office/drawing/2014/main" id="{681863E1-4A70-4A8F-B6B7-C73845D03647}"/>
              </a:ext>
            </a:extLst>
          </p:cNvPr>
          <p:cNvPicPr>
            <a:picLocks noChangeAspect="1"/>
          </p:cNvPicPr>
          <p:nvPr/>
        </p:nvPicPr>
        <p:blipFill>
          <a:blip r:embed="rId3"/>
          <a:stretch>
            <a:fillRect/>
          </a:stretch>
        </p:blipFill>
        <p:spPr>
          <a:xfrm>
            <a:off x="7358684" y="1405098"/>
            <a:ext cx="2570173" cy="2017519"/>
          </a:xfrm>
          <a:prstGeom prst="rect">
            <a:avLst/>
          </a:prstGeom>
        </p:spPr>
      </p:pic>
      <p:pic>
        <p:nvPicPr>
          <p:cNvPr id="8" name="Afbeelding 7">
            <a:extLst>
              <a:ext uri="{FF2B5EF4-FFF2-40B4-BE49-F238E27FC236}">
                <a16:creationId xmlns:a16="http://schemas.microsoft.com/office/drawing/2014/main" id="{A87BE534-F292-417D-9208-2E3C4B02EFF1}"/>
              </a:ext>
            </a:extLst>
          </p:cNvPr>
          <p:cNvPicPr>
            <a:picLocks noChangeAspect="1"/>
          </p:cNvPicPr>
          <p:nvPr/>
        </p:nvPicPr>
        <p:blipFill>
          <a:blip r:embed="rId4"/>
          <a:stretch>
            <a:fillRect/>
          </a:stretch>
        </p:blipFill>
        <p:spPr>
          <a:xfrm>
            <a:off x="10326192" y="596348"/>
            <a:ext cx="1485011" cy="2486530"/>
          </a:xfrm>
          <a:prstGeom prst="rect">
            <a:avLst/>
          </a:prstGeom>
        </p:spPr>
      </p:pic>
      <p:pic>
        <p:nvPicPr>
          <p:cNvPr id="9" name="Afbeelding 8">
            <a:extLst>
              <a:ext uri="{FF2B5EF4-FFF2-40B4-BE49-F238E27FC236}">
                <a16:creationId xmlns:a16="http://schemas.microsoft.com/office/drawing/2014/main" id="{5743BF60-2DB7-4647-8944-FEF7456063FF}"/>
              </a:ext>
            </a:extLst>
          </p:cNvPr>
          <p:cNvPicPr>
            <a:picLocks noChangeAspect="1"/>
          </p:cNvPicPr>
          <p:nvPr/>
        </p:nvPicPr>
        <p:blipFill>
          <a:blip r:embed="rId5"/>
          <a:stretch>
            <a:fillRect/>
          </a:stretch>
        </p:blipFill>
        <p:spPr>
          <a:xfrm>
            <a:off x="9253248" y="4357752"/>
            <a:ext cx="2495550" cy="2162175"/>
          </a:xfrm>
          <a:prstGeom prst="rect">
            <a:avLst/>
          </a:prstGeom>
        </p:spPr>
      </p:pic>
    </p:spTree>
    <p:extLst>
      <p:ext uri="{BB962C8B-B14F-4D97-AF65-F5344CB8AC3E}">
        <p14:creationId xmlns:p14="http://schemas.microsoft.com/office/powerpoint/2010/main" val="6879430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fade">
                                      <p:cBhvr>
                                        <p:cTn id="26" dur="1000"/>
                                        <p:tgtEl>
                                          <p:spTgt spid="7171">
                                            <p:txEl>
                                              <p:pRg st="5" end="5"/>
                                            </p:txEl>
                                          </p:spTgt>
                                        </p:tgtEl>
                                      </p:cBhvr>
                                    </p:animEffect>
                                    <p:anim calcmode="lin" valueType="num">
                                      <p:cBhvr>
                                        <p:cTn id="27"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Effect transition="in" filter="fade">
                                      <p:cBhvr>
                                        <p:cTn id="31" dur="1000"/>
                                        <p:tgtEl>
                                          <p:spTgt spid="7171">
                                            <p:txEl>
                                              <p:pRg st="6" end="6"/>
                                            </p:txEl>
                                          </p:spTgt>
                                        </p:tgtEl>
                                      </p:cBhvr>
                                    </p:animEffect>
                                    <p:anim calcmode="lin" valueType="num">
                                      <p:cBhvr>
                                        <p:cTn id="3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171">
                                            <p:txEl>
                                              <p:pRg st="8" end="8"/>
                                            </p:txEl>
                                          </p:spTgt>
                                        </p:tgtEl>
                                        <p:attrNameLst>
                                          <p:attrName>style.visibility</p:attrName>
                                        </p:attrNameLst>
                                      </p:cBhvr>
                                      <p:to>
                                        <p:strVal val="visible"/>
                                      </p:to>
                                    </p:set>
                                    <p:animEffect transition="in" filter="fade">
                                      <p:cBhvr>
                                        <p:cTn id="38" dur="1000"/>
                                        <p:tgtEl>
                                          <p:spTgt spid="7171">
                                            <p:txEl>
                                              <p:pRg st="8" end="8"/>
                                            </p:txEl>
                                          </p:spTgt>
                                        </p:tgtEl>
                                      </p:cBhvr>
                                    </p:animEffect>
                                    <p:anim calcmode="lin" valueType="num">
                                      <p:cBhvr>
                                        <p:cTn id="3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171">
                                            <p:txEl>
                                              <p:pRg st="9" end="9"/>
                                            </p:txEl>
                                          </p:spTgt>
                                        </p:tgtEl>
                                        <p:attrNameLst>
                                          <p:attrName>style.visibility</p:attrName>
                                        </p:attrNameLst>
                                      </p:cBhvr>
                                      <p:to>
                                        <p:strVal val="visible"/>
                                      </p:to>
                                    </p:set>
                                    <p:animEffect transition="in" filter="fade">
                                      <p:cBhvr>
                                        <p:cTn id="45" dur="1000"/>
                                        <p:tgtEl>
                                          <p:spTgt spid="7171">
                                            <p:txEl>
                                              <p:pRg st="9" end="9"/>
                                            </p:txEl>
                                          </p:spTgt>
                                        </p:tgtEl>
                                      </p:cBhvr>
                                    </p:animEffect>
                                    <p:anim calcmode="lin" valueType="num">
                                      <p:cBhvr>
                                        <p:cTn id="46"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6348C-AE40-4D50-A7C0-AA0F2100547F}"/>
              </a:ext>
            </a:extLst>
          </p:cNvPr>
          <p:cNvSpPr>
            <a:spLocks noGrp="1"/>
          </p:cNvSpPr>
          <p:nvPr>
            <p:ph type="title"/>
          </p:nvPr>
        </p:nvSpPr>
        <p:spPr/>
        <p:txBody>
          <a:bodyPr/>
          <a:lstStyle/>
          <a:p>
            <a:r>
              <a:rPr lang="nl-NL" dirty="0"/>
              <a:t>Neerslag intensiteitsmeter</a:t>
            </a:r>
          </a:p>
        </p:txBody>
      </p:sp>
      <p:sp>
        <p:nvSpPr>
          <p:cNvPr id="3" name="Tijdelijke aanduiding voor inhoud 2">
            <a:extLst>
              <a:ext uri="{FF2B5EF4-FFF2-40B4-BE49-F238E27FC236}">
                <a16:creationId xmlns:a16="http://schemas.microsoft.com/office/drawing/2014/main" id="{9C0365FA-4B2D-49A2-B136-646CBE77DBAC}"/>
              </a:ext>
            </a:extLst>
          </p:cNvPr>
          <p:cNvSpPr>
            <a:spLocks noGrp="1"/>
          </p:cNvSpPr>
          <p:nvPr>
            <p:ph idx="1"/>
          </p:nvPr>
        </p:nvSpPr>
        <p:spPr>
          <a:xfrm>
            <a:off x="756000" y="1728000"/>
            <a:ext cx="9036000" cy="4351338"/>
          </a:xfrm>
        </p:spPr>
        <p:txBody>
          <a:bodyPr/>
          <a:lstStyle/>
          <a:p>
            <a:pPr indent="0">
              <a:buNone/>
            </a:pPr>
            <a:r>
              <a:rPr lang="nl-NL" dirty="0"/>
              <a:t>De </a:t>
            </a:r>
            <a:r>
              <a:rPr lang="nl-NL" dirty="0" err="1"/>
              <a:t>neerslagintensiteitsmeter</a:t>
            </a:r>
            <a:r>
              <a:rPr lang="nl-NL" dirty="0"/>
              <a:t> meet de hoeveelheid neerslag, aan de hand van deze meter wordt bepaald in hoeverre de ramen open of dicht gaan </a:t>
            </a:r>
          </a:p>
          <a:p>
            <a:pPr indent="0">
              <a:buNone/>
            </a:pPr>
            <a:endParaRPr lang="nl-NL" dirty="0"/>
          </a:p>
          <a:p>
            <a:pPr indent="0">
              <a:buNone/>
            </a:pPr>
            <a:r>
              <a:rPr lang="nl-NL" dirty="0"/>
              <a:t>Onderhoud:</a:t>
            </a:r>
          </a:p>
          <a:p>
            <a:pPr indent="0">
              <a:buNone/>
            </a:pPr>
            <a:r>
              <a:rPr lang="nl-NL" dirty="0"/>
              <a:t>Controleer de meter elke 3 maanden op vervuiling zoals spinnenwebben.</a:t>
            </a:r>
          </a:p>
          <a:p>
            <a:pPr indent="0">
              <a:buNone/>
            </a:pPr>
            <a:r>
              <a:rPr lang="nl-NL" dirty="0"/>
              <a:t>Reinig het apparaat met een vochtige doek en mild reinigingsmiddel. Gebruik geen agressieve reinigingsmiddelen </a:t>
            </a:r>
          </a:p>
          <a:p>
            <a:pPr indent="0">
              <a:buNone/>
            </a:pPr>
            <a:r>
              <a:rPr lang="nl-NL" dirty="0"/>
              <a:t>of schuurmiddelen.</a:t>
            </a:r>
          </a:p>
        </p:txBody>
      </p:sp>
      <p:pic>
        <p:nvPicPr>
          <p:cNvPr id="6" name="Afbeelding 5">
            <a:extLst>
              <a:ext uri="{FF2B5EF4-FFF2-40B4-BE49-F238E27FC236}">
                <a16:creationId xmlns:a16="http://schemas.microsoft.com/office/drawing/2014/main" id="{89FBC5FD-076E-466D-BB6B-4E29A86ACC30}"/>
              </a:ext>
            </a:extLst>
          </p:cNvPr>
          <p:cNvPicPr>
            <a:picLocks noChangeAspect="1"/>
          </p:cNvPicPr>
          <p:nvPr/>
        </p:nvPicPr>
        <p:blipFill rotWithShape="1">
          <a:blip r:embed="rId2"/>
          <a:srcRect t="10967"/>
          <a:stretch/>
        </p:blipFill>
        <p:spPr>
          <a:xfrm>
            <a:off x="9189925" y="4269851"/>
            <a:ext cx="2697275" cy="2452977"/>
          </a:xfrm>
          <a:prstGeom prst="rect">
            <a:avLst/>
          </a:prstGeom>
        </p:spPr>
      </p:pic>
    </p:spTree>
    <p:extLst>
      <p:ext uri="{BB962C8B-B14F-4D97-AF65-F5344CB8AC3E}">
        <p14:creationId xmlns:p14="http://schemas.microsoft.com/office/powerpoint/2010/main" val="2952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08598" y="900114"/>
            <a:ext cx="8830752" cy="996950"/>
          </a:xfrm>
        </p:spPr>
        <p:txBody>
          <a:bodyPr/>
          <a:lstStyle/>
          <a:p>
            <a:pPr eaLnBrk="1" hangingPunct="1"/>
            <a:r>
              <a:rPr lang="nl-NL" altLang="nl-NL" dirty="0"/>
              <a:t>Buiten RV-sensor</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08598" y="1781667"/>
            <a:ext cx="7595546" cy="4738260"/>
          </a:xfrm>
        </p:spPr>
        <p:txBody>
          <a:bodyPr>
            <a:normAutofit/>
          </a:bodyPr>
          <a:lstStyle/>
          <a:p>
            <a:pPr indent="0">
              <a:buNone/>
              <a:defRPr/>
            </a:pPr>
            <a:r>
              <a:rPr lang="nl-NL" dirty="0"/>
              <a:t>De buiten RV-sensor meet de RV buiten de kas. </a:t>
            </a:r>
            <a:br>
              <a:rPr lang="nl-NL" dirty="0"/>
            </a:br>
            <a:r>
              <a:rPr lang="nl-NL" dirty="0"/>
              <a:t>Afhankelijk van deze meting gaan de ramen open of dicht en is de luchtvochtigheid in de kas te regelen.</a:t>
            </a:r>
          </a:p>
          <a:p>
            <a:pPr indent="0">
              <a:buNone/>
              <a:defRPr/>
            </a:pPr>
            <a:endParaRPr lang="nl-NL" dirty="0"/>
          </a:p>
          <a:p>
            <a:pPr indent="0">
              <a:buNone/>
              <a:defRPr/>
            </a:pPr>
            <a:r>
              <a:rPr lang="nl-NL" dirty="0"/>
              <a:t>Onderhoud:</a:t>
            </a:r>
            <a:br>
              <a:rPr lang="nl-NL" dirty="0"/>
            </a:br>
            <a:r>
              <a:rPr lang="nl-NL" dirty="0"/>
              <a:t>1 keer per jaar schoonmaken.</a:t>
            </a:r>
          </a:p>
          <a:p>
            <a:pPr indent="0">
              <a:buNone/>
              <a:defRPr/>
            </a:pPr>
            <a:r>
              <a:rPr lang="nl-NL" dirty="0"/>
              <a:t>Draai de klemschroef aan de onderkant los en neem de sensor uit de beschermkap.</a:t>
            </a:r>
          </a:p>
          <a:p>
            <a:pPr indent="0">
              <a:buNone/>
              <a:defRPr/>
            </a:pPr>
            <a:r>
              <a:rPr lang="nl-NL" dirty="0"/>
              <a:t>Verwijder het vuil aan de binnen en de buitenkant met een vochtige doek, indien nodig met een milde zeep.</a:t>
            </a:r>
          </a:p>
        </p:txBody>
      </p:sp>
      <p:pic>
        <p:nvPicPr>
          <p:cNvPr id="3" name="Afbeelding 2">
            <a:extLst>
              <a:ext uri="{FF2B5EF4-FFF2-40B4-BE49-F238E27FC236}">
                <a16:creationId xmlns:a16="http://schemas.microsoft.com/office/drawing/2014/main" id="{C1C191BB-8C66-4F8B-8EF9-32335746A2F2}"/>
              </a:ext>
            </a:extLst>
          </p:cNvPr>
          <p:cNvPicPr>
            <a:picLocks noChangeAspect="1"/>
          </p:cNvPicPr>
          <p:nvPr/>
        </p:nvPicPr>
        <p:blipFill>
          <a:blip r:embed="rId3"/>
          <a:stretch>
            <a:fillRect/>
          </a:stretch>
        </p:blipFill>
        <p:spPr>
          <a:xfrm>
            <a:off x="8804144" y="4209774"/>
            <a:ext cx="2660374" cy="2438676"/>
          </a:xfrm>
          <a:prstGeom prst="rect">
            <a:avLst/>
          </a:prstGeom>
        </p:spPr>
      </p:pic>
    </p:spTree>
    <p:extLst>
      <p:ext uri="{BB962C8B-B14F-4D97-AF65-F5344CB8AC3E}">
        <p14:creationId xmlns:p14="http://schemas.microsoft.com/office/powerpoint/2010/main" val="8850741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0059" y="900114"/>
            <a:ext cx="9069291" cy="996950"/>
          </a:xfrm>
        </p:spPr>
        <p:txBody>
          <a:bodyPr/>
          <a:lstStyle/>
          <a:p>
            <a:pPr eaLnBrk="1" hangingPunct="1"/>
            <a:r>
              <a:rPr lang="nl-NL" altLang="nl-NL" b="1" dirty="0"/>
              <a:t>PAR-sensor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0059" y="1781667"/>
            <a:ext cx="7834085" cy="4738260"/>
          </a:xfrm>
        </p:spPr>
        <p:txBody>
          <a:bodyPr>
            <a:normAutofit lnSpcReduction="10000"/>
          </a:bodyPr>
          <a:lstStyle/>
          <a:p>
            <a:pPr indent="0">
              <a:buNone/>
              <a:defRPr/>
            </a:pPr>
            <a:r>
              <a:rPr lang="nl-NL" dirty="0"/>
              <a:t>De PAR-sensor meet het specifieke deel van het lichtspectrum dat de plant in groei omzet.</a:t>
            </a:r>
          </a:p>
          <a:p>
            <a:pPr indent="0">
              <a:buNone/>
              <a:defRPr/>
            </a:pPr>
            <a:r>
              <a:rPr lang="nl-NL" dirty="0"/>
              <a:t>Afhankelijk van deze meting worden de schermen geopend of gesloten en gaan de groeilampen uit of aan</a:t>
            </a:r>
          </a:p>
          <a:p>
            <a:pPr indent="0">
              <a:buNone/>
              <a:defRPr/>
            </a:pPr>
            <a:endParaRPr lang="nl-NL" dirty="0"/>
          </a:p>
          <a:p>
            <a:pPr indent="0">
              <a:buNone/>
              <a:defRPr/>
            </a:pPr>
            <a:r>
              <a:rPr lang="nl-NL" dirty="0"/>
              <a:t>Onderhoud:</a:t>
            </a:r>
          </a:p>
          <a:p>
            <a:pPr indent="0">
              <a:buNone/>
              <a:defRPr/>
            </a:pPr>
            <a:r>
              <a:rPr lang="nl-NL" dirty="0"/>
              <a:t>Elke 3 maanden reinigen met een vochtige doek en een mild reinigingsmiddel. Andere reinigingsmiddelen kunnen de sensor beschadigen!</a:t>
            </a:r>
          </a:p>
          <a:p>
            <a:pPr indent="0">
              <a:buNone/>
              <a:defRPr/>
            </a:pPr>
            <a:r>
              <a:rPr lang="nl-NL" dirty="0"/>
              <a:t>Zorg ervoor dat de sensor precies horizontaal staat!, de steun is hiervoor voorzien van een waterpas.</a:t>
            </a:r>
            <a:br>
              <a:rPr lang="nl-NL" dirty="0"/>
            </a:br>
            <a:r>
              <a:rPr lang="nl-NL" dirty="0"/>
              <a:t>De  PAR-sensor is voor levering gekalibreerd. </a:t>
            </a:r>
            <a:br>
              <a:rPr lang="nl-NL" dirty="0"/>
            </a:br>
            <a:r>
              <a:rPr lang="nl-NL" dirty="0"/>
              <a:t>Geadviseerd wordt om de meter elke 2 jaar te vervangen. </a:t>
            </a:r>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46CE6413-7D15-44EE-9CDC-BC1DE4F87389}"/>
              </a:ext>
            </a:extLst>
          </p:cNvPr>
          <p:cNvPicPr>
            <a:picLocks noChangeAspect="1"/>
          </p:cNvPicPr>
          <p:nvPr/>
        </p:nvPicPr>
        <p:blipFill>
          <a:blip r:embed="rId3"/>
          <a:stretch>
            <a:fillRect/>
          </a:stretch>
        </p:blipFill>
        <p:spPr>
          <a:xfrm>
            <a:off x="8789064" y="4389120"/>
            <a:ext cx="3037150" cy="2130807"/>
          </a:xfrm>
          <a:prstGeom prst="rect">
            <a:avLst/>
          </a:prstGeom>
        </p:spPr>
      </p:pic>
    </p:spTree>
    <p:extLst>
      <p:ext uri="{BB962C8B-B14F-4D97-AF65-F5344CB8AC3E}">
        <p14:creationId xmlns:p14="http://schemas.microsoft.com/office/powerpoint/2010/main" val="38001598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Uitstralingsmeter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36420"/>
            <a:ext cx="7826133" cy="4738260"/>
          </a:xfrm>
        </p:spPr>
        <p:txBody>
          <a:bodyPr>
            <a:normAutofit lnSpcReduction="10000"/>
          </a:bodyPr>
          <a:lstStyle/>
          <a:p>
            <a:pPr indent="0">
              <a:buNone/>
              <a:defRPr/>
            </a:pPr>
            <a:r>
              <a:rPr lang="nl-NL" dirty="0"/>
              <a:t>De uitstralingsmeter meet de warmtestraling van de kas tot aan de hemel.</a:t>
            </a:r>
          </a:p>
          <a:p>
            <a:pPr indent="0">
              <a:buNone/>
              <a:defRPr/>
            </a:pPr>
            <a:r>
              <a:rPr lang="nl-NL" dirty="0"/>
              <a:t>Afhankelijk van de meting wordt het openen en sluiten van de doeken geregeld.</a:t>
            </a:r>
          </a:p>
          <a:p>
            <a:pPr indent="0">
              <a:buNone/>
              <a:defRPr/>
            </a:pPr>
            <a:endParaRPr lang="nl-NL" dirty="0"/>
          </a:p>
          <a:p>
            <a:pPr indent="0">
              <a:buNone/>
              <a:defRPr/>
            </a:pPr>
            <a:r>
              <a:rPr lang="nl-NL" dirty="0"/>
              <a:t>Onderhoud:</a:t>
            </a:r>
          </a:p>
          <a:p>
            <a:pPr indent="0">
              <a:buNone/>
              <a:defRPr/>
            </a:pPr>
            <a:r>
              <a:rPr lang="nl-NL" dirty="0"/>
              <a:t>Reinig het venster met een vochtige doek en eventueel met alcohol elke 3 maanden.</a:t>
            </a:r>
          </a:p>
          <a:p>
            <a:pPr indent="0">
              <a:buNone/>
              <a:defRPr/>
            </a:pPr>
            <a:r>
              <a:rPr lang="nl-NL" dirty="0"/>
              <a:t>Zorg dat de sensor waterpas blijft!</a:t>
            </a:r>
          </a:p>
          <a:p>
            <a:pPr indent="0">
              <a:buNone/>
              <a:defRPr/>
            </a:pPr>
            <a:r>
              <a:rPr lang="nl-NL" dirty="0"/>
              <a:t>Raak het oppervlak van de sensor niet aan en druk er niet op met blote handen.</a:t>
            </a:r>
          </a:p>
          <a:p>
            <a:pPr indent="0">
              <a:buNone/>
              <a:defRPr/>
            </a:pPr>
            <a:r>
              <a:rPr lang="nl-NL" dirty="0"/>
              <a:t>De sensor is bij levering gekalibreerd. </a:t>
            </a:r>
            <a:br>
              <a:rPr lang="nl-NL" dirty="0"/>
            </a:br>
            <a:r>
              <a:rPr lang="nl-NL" dirty="0"/>
              <a:t>Laat de sensor elke 2 jaar door de leverancier controleren</a:t>
            </a:r>
          </a:p>
          <a:p>
            <a:pPr indent="0">
              <a:buNone/>
              <a:defRPr/>
            </a:pPr>
            <a:endParaRPr lang="nl-NL" dirty="0"/>
          </a:p>
          <a:p>
            <a:pPr indent="0">
              <a:buNone/>
              <a:defRPr/>
            </a:pPr>
            <a:endParaRPr lang="nl-NL" dirty="0"/>
          </a:p>
        </p:txBody>
      </p:sp>
      <p:pic>
        <p:nvPicPr>
          <p:cNvPr id="5" name="Afbeelding 4">
            <a:extLst>
              <a:ext uri="{FF2B5EF4-FFF2-40B4-BE49-F238E27FC236}">
                <a16:creationId xmlns:a16="http://schemas.microsoft.com/office/drawing/2014/main" id="{6FFC1462-77B7-4C88-8A5B-1D06528BBF85}"/>
              </a:ext>
            </a:extLst>
          </p:cNvPr>
          <p:cNvPicPr>
            <a:picLocks noChangeAspect="1"/>
          </p:cNvPicPr>
          <p:nvPr/>
        </p:nvPicPr>
        <p:blipFill>
          <a:blip r:embed="rId3"/>
          <a:stretch>
            <a:fillRect/>
          </a:stretch>
        </p:blipFill>
        <p:spPr>
          <a:xfrm>
            <a:off x="9135055" y="4317250"/>
            <a:ext cx="3056945" cy="2540750"/>
          </a:xfrm>
          <a:prstGeom prst="rect">
            <a:avLst/>
          </a:prstGeom>
        </p:spPr>
      </p:pic>
    </p:spTree>
    <p:extLst>
      <p:ext uri="{BB962C8B-B14F-4D97-AF65-F5344CB8AC3E}">
        <p14:creationId xmlns:p14="http://schemas.microsoft.com/office/powerpoint/2010/main" val="16932136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1000"/>
                                        <p:tgtEl>
                                          <p:spTgt spid="7171">
                                            <p:txEl>
                                              <p:pRg st="7" end="7"/>
                                            </p:txEl>
                                          </p:spTgt>
                                        </p:tgtEl>
                                      </p:cBhvr>
                                    </p:animEffect>
                                    <p:anim calcmode="lin" valueType="num">
                                      <p:cBhvr>
                                        <p:cTn id="43"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0059" y="900114"/>
            <a:ext cx="9069291" cy="996950"/>
          </a:xfrm>
        </p:spPr>
        <p:txBody>
          <a:bodyPr/>
          <a:lstStyle/>
          <a:p>
            <a:pPr eaLnBrk="1" hangingPunct="1"/>
            <a:r>
              <a:rPr lang="nl-NL" altLang="nl-NL" b="1" dirty="0"/>
              <a:t>Sneeuw detector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0059" y="1736420"/>
            <a:ext cx="7834085" cy="4738260"/>
          </a:xfrm>
        </p:spPr>
        <p:txBody>
          <a:bodyPr>
            <a:normAutofit/>
          </a:bodyPr>
          <a:lstStyle/>
          <a:p>
            <a:pPr indent="0">
              <a:buNone/>
              <a:defRPr/>
            </a:pPr>
            <a:r>
              <a:rPr lang="nl-NL" dirty="0"/>
              <a:t>De sneeuw detector zit onder het dek van de kas.</a:t>
            </a:r>
            <a:br>
              <a:rPr lang="nl-NL" dirty="0"/>
            </a:br>
            <a:r>
              <a:rPr lang="nl-NL" dirty="0"/>
              <a:t>Deze sensor detecteert de sneeuwlaag op het dek.</a:t>
            </a:r>
            <a:br>
              <a:rPr lang="nl-NL" dirty="0"/>
            </a:br>
            <a:r>
              <a:rPr lang="nl-NL" dirty="0"/>
              <a:t>Hij werkt als een beveiliging om te voorkomen dat het gewicht van de sneeuw te groot wordt.</a:t>
            </a:r>
          </a:p>
          <a:p>
            <a:pPr indent="0">
              <a:buNone/>
              <a:defRPr/>
            </a:pPr>
            <a:r>
              <a:rPr lang="nl-NL" dirty="0"/>
              <a:t>Om van de sneeuw af te komen wordt de verwarming bovenin de kas extra verwarmt of wordt er een kier in het doek getrokken.</a:t>
            </a:r>
          </a:p>
          <a:p>
            <a:pPr indent="0">
              <a:buNone/>
              <a:defRPr/>
            </a:pPr>
            <a:endParaRPr lang="nl-NL" dirty="0"/>
          </a:p>
          <a:p>
            <a:pPr indent="0">
              <a:buNone/>
              <a:defRPr/>
            </a:pPr>
            <a:r>
              <a:rPr lang="nl-NL" dirty="0"/>
              <a:t>Onderhoud:</a:t>
            </a:r>
          </a:p>
          <a:p>
            <a:pPr indent="0">
              <a:buNone/>
              <a:defRPr/>
            </a:pPr>
            <a:r>
              <a:rPr lang="nl-NL" dirty="0"/>
              <a:t>1 keer per jaar schoonmaken met vochtige doek en mild reinigingsmiddel. Hou ook het </a:t>
            </a:r>
            <a:r>
              <a:rPr lang="nl-NL" dirty="0" err="1"/>
              <a:t>kasdek</a:t>
            </a:r>
            <a:r>
              <a:rPr lang="nl-NL" dirty="0"/>
              <a:t> rond de sensor schoon om een goede doorschijnendheid te garanderen.</a:t>
            </a:r>
          </a:p>
        </p:txBody>
      </p:sp>
      <p:pic>
        <p:nvPicPr>
          <p:cNvPr id="3" name="Afbeelding 2">
            <a:extLst>
              <a:ext uri="{FF2B5EF4-FFF2-40B4-BE49-F238E27FC236}">
                <a16:creationId xmlns:a16="http://schemas.microsoft.com/office/drawing/2014/main" id="{2375C221-6837-4205-9313-B2DDE203AB12}"/>
              </a:ext>
            </a:extLst>
          </p:cNvPr>
          <p:cNvPicPr>
            <a:picLocks noChangeAspect="1"/>
          </p:cNvPicPr>
          <p:nvPr/>
        </p:nvPicPr>
        <p:blipFill>
          <a:blip r:embed="rId3"/>
          <a:stretch>
            <a:fillRect/>
          </a:stretch>
        </p:blipFill>
        <p:spPr>
          <a:xfrm>
            <a:off x="8629720" y="1532695"/>
            <a:ext cx="3087550" cy="1245922"/>
          </a:xfrm>
          <a:prstGeom prst="rect">
            <a:avLst/>
          </a:prstGeom>
        </p:spPr>
      </p:pic>
      <p:pic>
        <p:nvPicPr>
          <p:cNvPr id="4" name="Afbeelding 3">
            <a:extLst>
              <a:ext uri="{FF2B5EF4-FFF2-40B4-BE49-F238E27FC236}">
                <a16:creationId xmlns:a16="http://schemas.microsoft.com/office/drawing/2014/main" id="{570837F6-8F65-4173-84B8-733D1028B686}"/>
              </a:ext>
            </a:extLst>
          </p:cNvPr>
          <p:cNvPicPr>
            <a:picLocks noChangeAspect="1"/>
          </p:cNvPicPr>
          <p:nvPr/>
        </p:nvPicPr>
        <p:blipFill>
          <a:blip r:embed="rId4"/>
          <a:stretch>
            <a:fillRect/>
          </a:stretch>
        </p:blipFill>
        <p:spPr>
          <a:xfrm>
            <a:off x="9241465" y="4079384"/>
            <a:ext cx="2335633" cy="2408369"/>
          </a:xfrm>
          <a:prstGeom prst="rect">
            <a:avLst/>
          </a:prstGeom>
        </p:spPr>
      </p:pic>
    </p:spTree>
    <p:extLst>
      <p:ext uri="{BB962C8B-B14F-4D97-AF65-F5344CB8AC3E}">
        <p14:creationId xmlns:p14="http://schemas.microsoft.com/office/powerpoint/2010/main" val="20471941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Het onderhoud van de </a:t>
            </a:r>
            <a:r>
              <a:rPr lang="nl-NL" dirty="0" err="1"/>
              <a:t>meetbox</a:t>
            </a:r>
            <a:r>
              <a:rPr lang="nl-NL" dirty="0"/>
              <a:t> heeft invloed op de temperatuur en RV.</a:t>
            </a:r>
          </a:p>
          <a:p>
            <a:pPr indent="0">
              <a:buNone/>
              <a:defRPr/>
            </a:pPr>
            <a:r>
              <a:rPr lang="nl-NL" dirty="0"/>
              <a:t>Als de meeting niet nauwkeurig is kan dit er toe leiden dat er onnodig energie wordt gebruikt voor de verwarming of dat er verkeert wordt ingegrepen bij een te hoge RV.</a:t>
            </a:r>
          </a:p>
          <a:p>
            <a:pPr indent="0">
              <a:buNone/>
              <a:defRPr/>
            </a:pPr>
            <a:endParaRPr lang="nl-NL" dirty="0"/>
          </a:p>
          <a:p>
            <a:pPr indent="0">
              <a:buNone/>
              <a:defRPr/>
            </a:pPr>
            <a:r>
              <a:rPr lang="nl-NL" dirty="0"/>
              <a:t>Onderhoud:</a:t>
            </a:r>
          </a:p>
          <a:p>
            <a:pPr marL="342900" indent="-342900">
              <a:defRPr/>
            </a:pPr>
            <a:r>
              <a:rPr lang="nl-NL" dirty="0"/>
              <a:t>Vochtigheid en staat </a:t>
            </a:r>
            <a:r>
              <a:rPr lang="nl-NL" dirty="0" err="1"/>
              <a:t>Hygrowick</a:t>
            </a:r>
            <a:r>
              <a:rPr lang="nl-NL" dirty="0"/>
              <a:t> kousje controleren</a:t>
            </a:r>
          </a:p>
          <a:p>
            <a:pPr marL="342900" indent="-342900">
              <a:defRPr/>
            </a:pPr>
            <a:r>
              <a:rPr lang="nl-NL" dirty="0"/>
              <a:t>Vloeistofreservoir bijvullen</a:t>
            </a:r>
          </a:p>
          <a:p>
            <a:pPr marL="342900" indent="-342900">
              <a:defRPr/>
            </a:pPr>
            <a:r>
              <a:rPr lang="nl-NL" dirty="0"/>
              <a:t>Schoonmaken vloeistofreservoir</a:t>
            </a:r>
          </a:p>
          <a:p>
            <a:pPr marL="342900" indent="-342900">
              <a:defRPr/>
            </a:pPr>
            <a:r>
              <a:rPr lang="nl-NL" dirty="0"/>
              <a:t>Ventilator controleren en schoonmaken.</a:t>
            </a:r>
          </a:p>
          <a:p>
            <a:pPr indent="0">
              <a:buNone/>
              <a:defRPr/>
            </a:pPr>
            <a:endParaRPr lang="nl-NL"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8332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24057A5F-6F7C-4B06-A6D1-03867BEB0A3E}"/>
              </a:ext>
            </a:extLst>
          </p:cNvPr>
          <p:cNvPicPr>
            <a:picLocks noChangeAspect="1"/>
          </p:cNvPicPr>
          <p:nvPr/>
        </p:nvPicPr>
        <p:blipFill>
          <a:blip r:embed="rId4"/>
          <a:stretch>
            <a:fillRect/>
          </a:stretch>
        </p:blipFill>
        <p:spPr>
          <a:xfrm>
            <a:off x="8584573" y="4150797"/>
            <a:ext cx="3276306" cy="2668728"/>
          </a:xfrm>
          <a:prstGeom prst="rect">
            <a:avLst/>
          </a:prstGeom>
        </p:spPr>
      </p:pic>
    </p:spTree>
    <p:extLst>
      <p:ext uri="{BB962C8B-B14F-4D97-AF65-F5344CB8AC3E}">
        <p14:creationId xmlns:p14="http://schemas.microsoft.com/office/powerpoint/2010/main" val="344109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fade">
                                      <p:cBhvr>
                                        <p:cTn id="26" dur="1000"/>
                                        <p:tgtEl>
                                          <p:spTgt spid="7171">
                                            <p:txEl>
                                              <p:pRg st="5" end="5"/>
                                            </p:txEl>
                                          </p:spTgt>
                                        </p:tgtEl>
                                      </p:cBhvr>
                                    </p:animEffect>
                                    <p:anim calcmode="lin" valueType="num">
                                      <p:cBhvr>
                                        <p:cTn id="27"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Effect transition="in" filter="fade">
                                      <p:cBhvr>
                                        <p:cTn id="31" dur="1000"/>
                                        <p:tgtEl>
                                          <p:spTgt spid="7171">
                                            <p:txEl>
                                              <p:pRg st="6" end="6"/>
                                            </p:txEl>
                                          </p:spTgt>
                                        </p:tgtEl>
                                      </p:cBhvr>
                                    </p:animEffect>
                                    <p:anim calcmode="lin" valueType="num">
                                      <p:cBhvr>
                                        <p:cTn id="3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171">
                                            <p:txEl>
                                              <p:pRg st="7" end="7"/>
                                            </p:txEl>
                                          </p:spTgt>
                                        </p:tgtEl>
                                        <p:attrNameLst>
                                          <p:attrName>style.visibility</p:attrName>
                                        </p:attrNameLst>
                                      </p:cBhvr>
                                      <p:to>
                                        <p:strVal val="visible"/>
                                      </p:to>
                                    </p:set>
                                    <p:animEffect transition="in" filter="fade">
                                      <p:cBhvr>
                                        <p:cTn id="36" dur="1000"/>
                                        <p:tgtEl>
                                          <p:spTgt spid="7171">
                                            <p:txEl>
                                              <p:pRg st="7" end="7"/>
                                            </p:txEl>
                                          </p:spTgt>
                                        </p:tgtEl>
                                      </p:cBhvr>
                                    </p:animEffect>
                                    <p:anim calcmode="lin" valueType="num">
                                      <p:cBhvr>
                                        <p:cTn id="37"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r>
              <a:rPr lang="nl-NL" dirty="0"/>
              <a:t>A = vloeistofreservoir</a:t>
            </a:r>
          </a:p>
          <a:p>
            <a:pPr indent="0">
              <a:buNone/>
              <a:defRPr/>
            </a:pPr>
            <a:r>
              <a:rPr lang="nl-NL" dirty="0"/>
              <a:t>C = </a:t>
            </a:r>
            <a:r>
              <a:rPr lang="nl-NL" dirty="0" err="1"/>
              <a:t>Hygrowick</a:t>
            </a:r>
            <a:r>
              <a:rPr lang="nl-NL" dirty="0"/>
              <a:t> kousje </a:t>
            </a:r>
          </a:p>
        </p:txBody>
      </p:sp>
      <p:pic>
        <p:nvPicPr>
          <p:cNvPr id="3" name="Afbeelding 2">
            <a:extLst>
              <a:ext uri="{FF2B5EF4-FFF2-40B4-BE49-F238E27FC236}">
                <a16:creationId xmlns:a16="http://schemas.microsoft.com/office/drawing/2014/main" id="{7721FF48-8385-42E0-A3F4-4637A1396032}"/>
              </a:ext>
            </a:extLst>
          </p:cNvPr>
          <p:cNvPicPr>
            <a:picLocks noChangeAspect="1"/>
          </p:cNvPicPr>
          <p:nvPr/>
        </p:nvPicPr>
        <p:blipFill>
          <a:blip r:embed="rId3"/>
          <a:stretch>
            <a:fillRect/>
          </a:stretch>
        </p:blipFill>
        <p:spPr>
          <a:xfrm>
            <a:off x="978011" y="1572814"/>
            <a:ext cx="6667500" cy="2695575"/>
          </a:xfrm>
          <a:prstGeom prst="rect">
            <a:avLst/>
          </a:prstGeom>
        </p:spPr>
      </p:pic>
    </p:spTree>
    <p:extLst>
      <p:ext uri="{BB962C8B-B14F-4D97-AF65-F5344CB8AC3E}">
        <p14:creationId xmlns:p14="http://schemas.microsoft.com/office/powerpoint/2010/main" val="173715701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r>
              <a:rPr lang="nl-NL" altLang="nl-NL" b="1" dirty="0"/>
              <a:t> bijvullen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Vul altijd bij met </a:t>
            </a:r>
            <a:r>
              <a:rPr lang="nl-NL" dirty="0" err="1"/>
              <a:t>Aquanex</a:t>
            </a:r>
            <a:r>
              <a:rPr lang="nl-NL" dirty="0"/>
              <a:t>-vloeistof, deze bevat additieven om algen en bacteriegroei tegen te gaan. </a:t>
            </a:r>
          </a:p>
          <a:p>
            <a:pPr indent="0">
              <a:buNone/>
              <a:defRPr/>
            </a:pPr>
            <a:r>
              <a:rPr lang="nl-NL" dirty="0"/>
              <a:t>Zo werkt het </a:t>
            </a:r>
            <a:r>
              <a:rPr lang="nl-NL" dirty="0" err="1"/>
              <a:t>Hygrowick</a:t>
            </a:r>
            <a:r>
              <a:rPr lang="nl-NL" dirty="0"/>
              <a:t> kousje beter en secuurder.</a:t>
            </a:r>
          </a:p>
          <a:p>
            <a:pPr indent="0">
              <a:buNone/>
              <a:defRPr/>
            </a:pPr>
            <a:endParaRPr lang="nl-NL" dirty="0"/>
          </a:p>
          <a:p>
            <a:pPr indent="0">
              <a:buNone/>
              <a:defRPr/>
            </a:pPr>
            <a:r>
              <a:rPr lang="nl-NL" dirty="0"/>
              <a:t>Gebruik </a:t>
            </a:r>
            <a:r>
              <a:rPr lang="nl-NL" b="1" u="sng" dirty="0"/>
              <a:t>nooit</a:t>
            </a:r>
            <a:r>
              <a:rPr lang="nl-NL" dirty="0"/>
              <a:t>  zuiver leidingwater of condensatiewater van de rookgascondensor, hierdoor kunnen de temperatuurmeters beschadigen!</a:t>
            </a:r>
            <a:endParaRPr lang="nl-NL" b="1" u="sng" dirty="0"/>
          </a:p>
        </p:txBody>
      </p:sp>
      <p:pic>
        <p:nvPicPr>
          <p:cNvPr id="4" name="Afbeelding 3">
            <a:extLst>
              <a:ext uri="{FF2B5EF4-FFF2-40B4-BE49-F238E27FC236}">
                <a16:creationId xmlns:a16="http://schemas.microsoft.com/office/drawing/2014/main" id="{95F9076D-0F3E-420F-AD95-3866165E7F59}"/>
              </a:ext>
            </a:extLst>
          </p:cNvPr>
          <p:cNvPicPr>
            <a:picLocks noChangeAspect="1"/>
          </p:cNvPicPr>
          <p:nvPr/>
        </p:nvPicPr>
        <p:blipFill>
          <a:blip r:embed="rId3"/>
          <a:stretch>
            <a:fillRect/>
          </a:stretch>
        </p:blipFill>
        <p:spPr>
          <a:xfrm>
            <a:off x="3656127" y="4641179"/>
            <a:ext cx="1504950" cy="1666875"/>
          </a:xfrm>
          <a:prstGeom prst="rect">
            <a:avLst/>
          </a:prstGeom>
        </p:spPr>
      </p:pic>
    </p:spTree>
    <p:extLst>
      <p:ext uri="{BB962C8B-B14F-4D97-AF65-F5344CB8AC3E}">
        <p14:creationId xmlns:p14="http://schemas.microsoft.com/office/powerpoint/2010/main" val="1437707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Elektronische </a:t>
            </a:r>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Het onderhoud van de </a:t>
            </a:r>
            <a:r>
              <a:rPr lang="nl-NL" dirty="0" err="1"/>
              <a:t>meetbox</a:t>
            </a:r>
            <a:r>
              <a:rPr lang="nl-NL" dirty="0"/>
              <a:t> heeft invloed op de temperatuur en RV.</a:t>
            </a:r>
          </a:p>
          <a:p>
            <a:pPr indent="0">
              <a:buNone/>
              <a:defRPr/>
            </a:pPr>
            <a:r>
              <a:rPr lang="nl-NL" dirty="0"/>
              <a:t>Als de meeting niet nauwkeurig is kan dit er toe leiden dat er onnodig energie wordt gebruikt voor de verwarming of dat er verkeert wordt ingegrepen bij een te hoge RV.</a:t>
            </a:r>
          </a:p>
          <a:p>
            <a:pPr indent="0">
              <a:buNone/>
              <a:defRPr/>
            </a:pPr>
            <a:endParaRPr lang="nl-NL" dirty="0"/>
          </a:p>
          <a:p>
            <a:pPr indent="0">
              <a:buNone/>
              <a:defRPr/>
            </a:pPr>
            <a:r>
              <a:rPr lang="nl-NL" dirty="0"/>
              <a:t>Onderhoud:</a:t>
            </a:r>
          </a:p>
          <a:p>
            <a:pPr indent="0">
              <a:buNone/>
              <a:defRPr/>
            </a:pPr>
            <a:r>
              <a:rPr lang="nl-NL" dirty="0"/>
              <a:t>Buitenkant regelmatig met vochtige doek en mild schoonmaakmiddel schoonmaken.</a:t>
            </a:r>
          </a:p>
          <a:p>
            <a:pPr indent="0">
              <a:buNone/>
              <a:defRPr/>
            </a:pPr>
            <a:r>
              <a:rPr lang="nl-NL" dirty="0"/>
              <a:t>Filter 1 keer per jaar vervangen.</a:t>
            </a:r>
          </a:p>
          <a:p>
            <a:pPr indent="0">
              <a:buNone/>
              <a:defRPr/>
            </a:pPr>
            <a:r>
              <a:rPr lang="nl-NL" dirty="0"/>
              <a:t>Sensor om de 2 jaar vervangen.</a:t>
            </a:r>
          </a:p>
          <a:p>
            <a:pPr indent="0">
              <a:buNone/>
              <a:defRPr/>
            </a:pPr>
            <a:endParaRPr lang="nl-NL" dirty="0"/>
          </a:p>
        </p:txBody>
      </p:sp>
      <p:pic>
        <p:nvPicPr>
          <p:cNvPr id="3" name="Afbeelding 2">
            <a:extLst>
              <a:ext uri="{FF2B5EF4-FFF2-40B4-BE49-F238E27FC236}">
                <a16:creationId xmlns:a16="http://schemas.microsoft.com/office/drawing/2014/main" id="{518C2D61-65F7-4A01-9F91-51D9C9CFCFD3}"/>
              </a:ext>
            </a:extLst>
          </p:cNvPr>
          <p:cNvPicPr>
            <a:picLocks noChangeAspect="1"/>
          </p:cNvPicPr>
          <p:nvPr/>
        </p:nvPicPr>
        <p:blipFill>
          <a:blip r:embed="rId3"/>
          <a:stretch>
            <a:fillRect/>
          </a:stretch>
        </p:blipFill>
        <p:spPr>
          <a:xfrm>
            <a:off x="7943850" y="3838575"/>
            <a:ext cx="4248150" cy="3019425"/>
          </a:xfrm>
          <a:prstGeom prst="rect">
            <a:avLst/>
          </a:prstGeom>
        </p:spPr>
      </p:pic>
    </p:spTree>
    <p:extLst>
      <p:ext uri="{BB962C8B-B14F-4D97-AF65-F5344CB8AC3E}">
        <p14:creationId xmlns:p14="http://schemas.microsoft.com/office/powerpoint/2010/main" val="35351458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12073" y="1854316"/>
            <a:ext cx="7886700" cy="4738260"/>
          </a:xfrm>
        </p:spPr>
        <p:txBody>
          <a:bodyPr>
            <a:normAutofit/>
          </a:bodyPr>
          <a:lstStyle/>
          <a:p>
            <a:pPr indent="0">
              <a:buNone/>
              <a:defRPr/>
            </a:pPr>
            <a:r>
              <a:rPr lang="nl-NL" b="1" dirty="0"/>
              <a:t>Fotosynthese</a:t>
            </a:r>
          </a:p>
          <a:p>
            <a:pPr indent="0">
              <a:buNone/>
              <a:defRPr/>
            </a:pPr>
            <a:endParaRPr lang="nl-NL" dirty="0"/>
          </a:p>
          <a:p>
            <a:pPr indent="0">
              <a:buNone/>
              <a:defRPr/>
            </a:pPr>
            <a:r>
              <a:rPr lang="nl-NL" dirty="0"/>
              <a:t>Een plant is instaat om zijn eigen brandstof te produceren in de vorm van suikers (glucose). Onder invloed van licht worden water en Co2 omgezet in suikers en zuurstof.</a:t>
            </a:r>
          </a:p>
          <a:p>
            <a:pPr indent="0">
              <a:buNone/>
              <a:defRPr/>
            </a:pPr>
            <a:endParaRPr lang="nl-NL" dirty="0"/>
          </a:p>
          <a:p>
            <a:pPr indent="0">
              <a:buNone/>
              <a:defRPr/>
            </a:pPr>
            <a:r>
              <a:rPr lang="nl-NL" dirty="0"/>
              <a:t>De suikers dienen als brandstof voor de onderhoudsademhaling en als bouwstenen voor de groei ademhaling van de plant.</a:t>
            </a:r>
          </a:p>
        </p:txBody>
      </p:sp>
      <p:pic>
        <p:nvPicPr>
          <p:cNvPr id="3" name="Afbeelding 2">
            <a:extLst>
              <a:ext uri="{FF2B5EF4-FFF2-40B4-BE49-F238E27FC236}">
                <a16:creationId xmlns:a16="http://schemas.microsoft.com/office/drawing/2014/main" id="{70C41595-B7A9-4D53-A9F4-CE566174B5AD}"/>
              </a:ext>
            </a:extLst>
          </p:cNvPr>
          <p:cNvPicPr>
            <a:picLocks noChangeAspect="1"/>
          </p:cNvPicPr>
          <p:nvPr/>
        </p:nvPicPr>
        <p:blipFill>
          <a:blip r:embed="rId3"/>
          <a:stretch>
            <a:fillRect/>
          </a:stretch>
        </p:blipFill>
        <p:spPr>
          <a:xfrm>
            <a:off x="10016950" y="3951215"/>
            <a:ext cx="1095826" cy="2848062"/>
          </a:xfrm>
          <a:prstGeom prst="rect">
            <a:avLst/>
          </a:prstGeom>
        </p:spPr>
      </p:pic>
    </p:spTree>
    <p:extLst>
      <p:ext uri="{BB962C8B-B14F-4D97-AF65-F5344CB8AC3E}">
        <p14:creationId xmlns:p14="http://schemas.microsoft.com/office/powerpoint/2010/main" val="34171525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Elektronische </a:t>
            </a:r>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4" name="Afbeelding 3">
            <a:extLst>
              <a:ext uri="{FF2B5EF4-FFF2-40B4-BE49-F238E27FC236}">
                <a16:creationId xmlns:a16="http://schemas.microsoft.com/office/drawing/2014/main" id="{8D074748-8786-40EE-8B17-88D6AE810C51}"/>
              </a:ext>
            </a:extLst>
          </p:cNvPr>
          <p:cNvPicPr>
            <a:picLocks noChangeAspect="1"/>
          </p:cNvPicPr>
          <p:nvPr/>
        </p:nvPicPr>
        <p:blipFill>
          <a:blip r:embed="rId3"/>
          <a:stretch>
            <a:fillRect/>
          </a:stretch>
        </p:blipFill>
        <p:spPr>
          <a:xfrm>
            <a:off x="2105353" y="1438888"/>
            <a:ext cx="5840690" cy="3215486"/>
          </a:xfrm>
          <a:prstGeom prst="rect">
            <a:avLst/>
          </a:prstGeom>
        </p:spPr>
      </p:pic>
      <p:sp>
        <p:nvSpPr>
          <p:cNvPr id="5" name="Tekstvak 4">
            <a:extLst>
              <a:ext uri="{FF2B5EF4-FFF2-40B4-BE49-F238E27FC236}">
                <a16:creationId xmlns:a16="http://schemas.microsoft.com/office/drawing/2014/main" id="{9EEC89A5-6D2B-4769-A3DB-AA5685E25FBB}"/>
              </a:ext>
            </a:extLst>
          </p:cNvPr>
          <p:cNvSpPr txBox="1"/>
          <p:nvPr/>
        </p:nvSpPr>
        <p:spPr>
          <a:xfrm>
            <a:off x="978011" y="4854804"/>
            <a:ext cx="8986121" cy="1200329"/>
          </a:xfrm>
          <a:prstGeom prst="rect">
            <a:avLst/>
          </a:prstGeom>
          <a:noFill/>
        </p:spPr>
        <p:txBody>
          <a:bodyPr wrap="square" rtlCol="0">
            <a:spAutoFit/>
          </a:bodyPr>
          <a:lstStyle/>
          <a:p>
            <a:r>
              <a:rPr lang="nl-NL" dirty="0"/>
              <a:t>A = Sensor</a:t>
            </a:r>
          </a:p>
          <a:p>
            <a:r>
              <a:rPr lang="nl-NL" dirty="0"/>
              <a:t>B = Connector aansluitkabel</a:t>
            </a:r>
          </a:p>
          <a:p>
            <a:r>
              <a:rPr lang="nl-NL" dirty="0"/>
              <a:t>C = Filterhouder met filter</a:t>
            </a:r>
          </a:p>
          <a:p>
            <a:r>
              <a:rPr lang="nl-NL" dirty="0"/>
              <a:t>D = Bescherming connector</a:t>
            </a:r>
          </a:p>
        </p:txBody>
      </p:sp>
    </p:spTree>
    <p:extLst>
      <p:ext uri="{BB962C8B-B14F-4D97-AF65-F5344CB8AC3E}">
        <p14:creationId xmlns:p14="http://schemas.microsoft.com/office/powerpoint/2010/main" val="254802666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CO2 monitor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Voor de groei van het gewas is het belangrijk om optimale hoeveelheid CO2 in de kas te hebben.</a:t>
            </a:r>
          </a:p>
          <a:p>
            <a:pPr indent="0">
              <a:buNone/>
              <a:defRPr/>
            </a:pPr>
            <a:r>
              <a:rPr lang="nl-NL" dirty="0"/>
              <a:t>De  CO2 meter meet de concentratie en aan de hand van deze meting kan CO2 worden bijgevoegd.</a:t>
            </a:r>
          </a:p>
          <a:p>
            <a:pPr indent="0">
              <a:buNone/>
              <a:defRPr/>
            </a:pPr>
            <a:endParaRPr lang="nl-NL" dirty="0"/>
          </a:p>
          <a:p>
            <a:pPr indent="0">
              <a:buNone/>
              <a:defRPr/>
            </a:pPr>
            <a:r>
              <a:rPr lang="nl-NL" dirty="0"/>
              <a:t>Onderhoud:</a:t>
            </a:r>
          </a:p>
          <a:p>
            <a:pPr indent="0">
              <a:buNone/>
              <a:defRPr/>
            </a:pPr>
            <a:r>
              <a:rPr lang="nl-NL" dirty="0"/>
              <a:t>Regelmatig schoonmaken met vochtige doek en mild reinigingsmiddel. Zorg dat er geen water in de gasopening komt!</a:t>
            </a:r>
          </a:p>
          <a:p>
            <a:pPr indent="0">
              <a:buNone/>
              <a:defRPr/>
            </a:pPr>
            <a:r>
              <a:rPr lang="nl-NL" dirty="0"/>
              <a:t>1 keer per jaar kalibreren, uitvoering is per apparaat verschillend. Meestal kalibreren op 2 niveaus. </a:t>
            </a:r>
            <a:br>
              <a:rPr lang="nl-NL" dirty="0"/>
            </a:br>
            <a:r>
              <a:rPr lang="nl-NL" dirty="0"/>
              <a:t>Er is kalibreer gas met 0 </a:t>
            </a:r>
            <a:r>
              <a:rPr lang="nl-NL" dirty="0" err="1"/>
              <a:t>ppm</a:t>
            </a:r>
            <a:r>
              <a:rPr lang="nl-NL" dirty="0"/>
              <a:t>, 900 </a:t>
            </a:r>
            <a:r>
              <a:rPr lang="nl-NL" dirty="0" err="1"/>
              <a:t>ppm</a:t>
            </a:r>
            <a:r>
              <a:rPr lang="nl-NL" dirty="0"/>
              <a:t> en 2600 </a:t>
            </a:r>
            <a:r>
              <a:rPr lang="nl-NL" dirty="0" err="1"/>
              <a:t>ppm</a:t>
            </a:r>
            <a:endParaRPr lang="nl-NL" dirty="0"/>
          </a:p>
          <a:p>
            <a:pPr indent="0">
              <a:buNone/>
              <a:defRPr/>
            </a:pPr>
            <a:endParaRPr lang="nl-NL" dirty="0"/>
          </a:p>
        </p:txBody>
      </p:sp>
      <p:pic>
        <p:nvPicPr>
          <p:cNvPr id="3" name="Afbeelding 2">
            <a:extLst>
              <a:ext uri="{FF2B5EF4-FFF2-40B4-BE49-F238E27FC236}">
                <a16:creationId xmlns:a16="http://schemas.microsoft.com/office/drawing/2014/main" id="{0AD68403-C682-49E6-B6CA-03C4B282E1E7}"/>
              </a:ext>
            </a:extLst>
          </p:cNvPr>
          <p:cNvPicPr>
            <a:picLocks noChangeAspect="1"/>
          </p:cNvPicPr>
          <p:nvPr/>
        </p:nvPicPr>
        <p:blipFill>
          <a:blip r:embed="rId3"/>
          <a:stretch>
            <a:fillRect/>
          </a:stretch>
        </p:blipFill>
        <p:spPr>
          <a:xfrm>
            <a:off x="8804144" y="4009480"/>
            <a:ext cx="3139715" cy="2684336"/>
          </a:xfrm>
          <a:prstGeom prst="rect">
            <a:avLst/>
          </a:prstGeom>
        </p:spPr>
      </p:pic>
    </p:spTree>
    <p:extLst>
      <p:ext uri="{BB962C8B-B14F-4D97-AF65-F5344CB8AC3E}">
        <p14:creationId xmlns:p14="http://schemas.microsoft.com/office/powerpoint/2010/main" val="21122800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CO2 meter</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marL="342900" indent="-342900"/>
            <a:r>
              <a:rPr lang="nl-NL" dirty="0"/>
              <a:t>Jaarlijks luchtfilter B en filtercapsule C vervangen</a:t>
            </a:r>
          </a:p>
          <a:p>
            <a:pPr marL="342900" indent="-342900"/>
            <a:r>
              <a:rPr lang="nl-NL" dirty="0"/>
              <a:t>Condenspot A regelmatig leeg maken </a:t>
            </a:r>
          </a:p>
          <a:p>
            <a:pPr indent="0">
              <a:buNone/>
            </a:pPr>
            <a:endParaRPr lang="nl-NL" dirty="0"/>
          </a:p>
        </p:txBody>
      </p:sp>
      <p:pic>
        <p:nvPicPr>
          <p:cNvPr id="5" name="Afbeelding 4">
            <a:extLst>
              <a:ext uri="{FF2B5EF4-FFF2-40B4-BE49-F238E27FC236}">
                <a16:creationId xmlns:a16="http://schemas.microsoft.com/office/drawing/2014/main" id="{1CD1ADD3-7944-4F1A-BBDE-FF25099C9466}"/>
              </a:ext>
            </a:extLst>
          </p:cNvPr>
          <p:cNvPicPr>
            <a:picLocks noChangeAspect="1"/>
          </p:cNvPicPr>
          <p:nvPr/>
        </p:nvPicPr>
        <p:blipFill>
          <a:blip r:embed="rId2"/>
          <a:stretch>
            <a:fillRect/>
          </a:stretch>
        </p:blipFill>
        <p:spPr>
          <a:xfrm>
            <a:off x="546971" y="1527706"/>
            <a:ext cx="7949029" cy="2719829"/>
          </a:xfrm>
          <a:prstGeom prst="rect">
            <a:avLst/>
          </a:prstGeom>
        </p:spPr>
      </p:pic>
    </p:spTree>
    <p:extLst>
      <p:ext uri="{BB962C8B-B14F-4D97-AF65-F5344CB8AC3E}">
        <p14:creationId xmlns:p14="http://schemas.microsoft.com/office/powerpoint/2010/main" val="2603117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err="1"/>
              <a:t>Grodan</a:t>
            </a:r>
            <a:r>
              <a:rPr lang="nl-NL" dirty="0"/>
              <a:t> Gosens</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marL="342900" indent="-342900"/>
            <a:r>
              <a:rPr lang="nl-NL" dirty="0"/>
              <a:t>Het </a:t>
            </a:r>
            <a:r>
              <a:rPr lang="nl-NL" dirty="0" err="1"/>
              <a:t>GroSens</a:t>
            </a:r>
            <a:r>
              <a:rPr lang="nl-NL" dirty="0"/>
              <a:t> systeem geeft 24/7 </a:t>
            </a:r>
            <a:r>
              <a:rPr lang="nl-NL" dirty="0" err="1"/>
              <a:t>realtime</a:t>
            </a:r>
            <a:r>
              <a:rPr lang="nl-NL" dirty="0"/>
              <a:t> inzicht in het watergehalte (WG), de EC en de temperatuur van het steenwolsubstraat. </a:t>
            </a:r>
          </a:p>
          <a:p>
            <a:pPr marL="342900" indent="-342900"/>
            <a:r>
              <a:rPr lang="nl-NL" dirty="0"/>
              <a:t>Om deze gegevens direct en continu in grafische vorm weer te geven, kan het systeem op de meeste klimaat - computers aangesloten worden.</a:t>
            </a:r>
          </a:p>
          <a:p>
            <a:pPr marL="342900" indent="-342900"/>
            <a:r>
              <a:rPr lang="nl-NL" dirty="0"/>
              <a:t>Dit levert waardevolle, tijdige informatie en een leidraad voor het optimaliseren van de irrigatiestrategie, waardoor telers de opbrengst en kwaliteit van hun gewassen kunnen verbeteren.</a:t>
            </a:r>
          </a:p>
        </p:txBody>
      </p:sp>
      <p:pic>
        <p:nvPicPr>
          <p:cNvPr id="1026" name="Picture 2" descr="Grodan GroSens® WC, TEMP and EC Meter - AIS Greenworks">
            <a:extLst>
              <a:ext uri="{FF2B5EF4-FFF2-40B4-BE49-F238E27FC236}">
                <a16:creationId xmlns:a16="http://schemas.microsoft.com/office/drawing/2014/main" id="{8BD29CEA-DF8B-4211-A90E-57AA30FCB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1240" y="11160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dan GroSens">
            <a:extLst>
              <a:ext uri="{FF2B5EF4-FFF2-40B4-BE49-F238E27FC236}">
                <a16:creationId xmlns:a16="http://schemas.microsoft.com/office/drawing/2014/main" id="{4AE108F9-446D-4513-8883-3335A68A7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7699" y="3998926"/>
            <a:ext cx="2378301" cy="237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err="1"/>
              <a:t>Grodan</a:t>
            </a:r>
            <a:r>
              <a:rPr lang="nl-NL" dirty="0"/>
              <a:t> Gosens</a:t>
            </a:r>
          </a:p>
        </p:txBody>
      </p:sp>
      <p:pic>
        <p:nvPicPr>
          <p:cNvPr id="4" name="Tijdelijke aanduiding voor inhoud 3">
            <a:extLst>
              <a:ext uri="{FF2B5EF4-FFF2-40B4-BE49-F238E27FC236}">
                <a16:creationId xmlns:a16="http://schemas.microsoft.com/office/drawing/2014/main" id="{C9576F98-C779-4F21-A6B9-4DD249D0F9E1}"/>
              </a:ext>
            </a:extLst>
          </p:cNvPr>
          <p:cNvPicPr>
            <a:picLocks noGrp="1" noChangeAspect="1"/>
          </p:cNvPicPr>
          <p:nvPr>
            <p:ph idx="1"/>
          </p:nvPr>
        </p:nvPicPr>
        <p:blipFill>
          <a:blip r:embed="rId2"/>
          <a:stretch>
            <a:fillRect/>
          </a:stretch>
        </p:blipFill>
        <p:spPr>
          <a:xfrm>
            <a:off x="963039" y="1116001"/>
            <a:ext cx="7740650" cy="3239184"/>
          </a:xfrm>
          <a:prstGeom prst="rect">
            <a:avLst/>
          </a:prstGeom>
        </p:spPr>
      </p:pic>
      <p:pic>
        <p:nvPicPr>
          <p:cNvPr id="5" name="Afbeelding 4">
            <a:extLst>
              <a:ext uri="{FF2B5EF4-FFF2-40B4-BE49-F238E27FC236}">
                <a16:creationId xmlns:a16="http://schemas.microsoft.com/office/drawing/2014/main" id="{07E62505-9DCB-41A7-B387-259FD455391D}"/>
              </a:ext>
            </a:extLst>
          </p:cNvPr>
          <p:cNvPicPr>
            <a:picLocks noChangeAspect="1"/>
          </p:cNvPicPr>
          <p:nvPr/>
        </p:nvPicPr>
        <p:blipFill>
          <a:blip r:embed="rId3"/>
          <a:stretch>
            <a:fillRect/>
          </a:stretch>
        </p:blipFill>
        <p:spPr>
          <a:xfrm>
            <a:off x="664246" y="3959258"/>
            <a:ext cx="8039443" cy="2888248"/>
          </a:xfrm>
          <a:prstGeom prst="rect">
            <a:avLst/>
          </a:prstGeom>
        </p:spPr>
      </p:pic>
    </p:spTree>
    <p:extLst>
      <p:ext uri="{BB962C8B-B14F-4D97-AF65-F5344CB8AC3E}">
        <p14:creationId xmlns:p14="http://schemas.microsoft.com/office/powerpoint/2010/main" val="3228454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Bladtemperatuurmeters</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8329006" cy="4351338"/>
          </a:xfrm>
        </p:spPr>
        <p:txBody>
          <a:bodyPr>
            <a:normAutofit lnSpcReduction="10000"/>
          </a:bodyPr>
          <a:lstStyle/>
          <a:p>
            <a:pPr marL="342900" indent="-342900"/>
            <a:r>
              <a:rPr lang="nl-NL" dirty="0"/>
              <a:t>Meet de bladtemperatuur</a:t>
            </a:r>
            <a:br>
              <a:rPr lang="nl-NL" dirty="0"/>
            </a:br>
            <a:endParaRPr lang="nl-NL" dirty="0"/>
          </a:p>
          <a:p>
            <a:pPr marL="342900" indent="-342900"/>
            <a:r>
              <a:rPr lang="nl-NL" dirty="0"/>
              <a:t>Aan de hand van deze gegevens kan men bv het scherm dicht laten lopen als de plant te snel </a:t>
            </a:r>
            <a:r>
              <a:rPr lang="nl-NL" dirty="0" err="1"/>
              <a:t>afkoeld</a:t>
            </a:r>
            <a:r>
              <a:rPr lang="nl-NL" dirty="0"/>
              <a:t>.</a:t>
            </a:r>
          </a:p>
          <a:p>
            <a:pPr marL="342900" indent="-342900"/>
            <a:endParaRPr lang="nl-NL" dirty="0"/>
          </a:p>
          <a:p>
            <a:pPr marL="342900" indent="-342900"/>
            <a:r>
              <a:rPr lang="nl-NL" dirty="0"/>
              <a:t>Bij een actieve plant is de planttemperatuur altijd iets lager dan de kastemperatuur</a:t>
            </a:r>
          </a:p>
          <a:p>
            <a:pPr marL="342900" indent="-342900"/>
            <a:endParaRPr lang="nl-NL" dirty="0"/>
          </a:p>
          <a:p>
            <a:pPr indent="0">
              <a:buNone/>
            </a:pPr>
            <a:r>
              <a:rPr lang="nl-NL" dirty="0"/>
              <a:t>Onderhoud:</a:t>
            </a:r>
          </a:p>
          <a:p>
            <a:pPr marL="342900" indent="-342900"/>
            <a:r>
              <a:rPr lang="nl-NL" dirty="0"/>
              <a:t>Zorg dat de infrarood straal altijd op een blad gericht staat.</a:t>
            </a:r>
          </a:p>
          <a:p>
            <a:pPr marL="342900" indent="-342900"/>
            <a:r>
              <a:rPr lang="nl-NL" dirty="0"/>
              <a:t>Maak de lens elke 3 maanden schoon met perslucht en/of een zachte lap met alcohol</a:t>
            </a:r>
          </a:p>
          <a:p>
            <a:pPr indent="0">
              <a:buNone/>
            </a:pPr>
            <a:endParaRPr lang="nl-NL" dirty="0"/>
          </a:p>
        </p:txBody>
      </p:sp>
      <p:pic>
        <p:nvPicPr>
          <p:cNvPr id="6" name="Afbeelding 5">
            <a:extLst>
              <a:ext uri="{FF2B5EF4-FFF2-40B4-BE49-F238E27FC236}">
                <a16:creationId xmlns:a16="http://schemas.microsoft.com/office/drawing/2014/main" id="{13FBB447-0901-49A3-81A1-40D6FF012E52}"/>
              </a:ext>
            </a:extLst>
          </p:cNvPr>
          <p:cNvPicPr>
            <a:picLocks noChangeAspect="1"/>
          </p:cNvPicPr>
          <p:nvPr/>
        </p:nvPicPr>
        <p:blipFill>
          <a:blip r:embed="rId2"/>
          <a:stretch>
            <a:fillRect/>
          </a:stretch>
        </p:blipFill>
        <p:spPr>
          <a:xfrm>
            <a:off x="9333885" y="5210933"/>
            <a:ext cx="2728107" cy="1227648"/>
          </a:xfrm>
          <a:prstGeom prst="rect">
            <a:avLst/>
          </a:prstGeom>
        </p:spPr>
      </p:pic>
    </p:spTree>
    <p:extLst>
      <p:ext uri="{BB962C8B-B14F-4D97-AF65-F5344CB8AC3E}">
        <p14:creationId xmlns:p14="http://schemas.microsoft.com/office/powerpoint/2010/main" val="18331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a:xfrm>
            <a:off x="756000" y="562185"/>
            <a:ext cx="9036000" cy="1080000"/>
          </a:xfrm>
        </p:spPr>
        <p:txBody>
          <a:bodyPr/>
          <a:lstStyle/>
          <a:p>
            <a:r>
              <a:rPr lang="nl-NL" dirty="0" err="1"/>
              <a:t>Raamstandindicatoren</a:t>
            </a:r>
            <a:endParaRPr lang="nl-NL" dirty="0"/>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lnSpcReduction="10000"/>
          </a:bodyPr>
          <a:lstStyle/>
          <a:p>
            <a:pPr marL="342900" indent="-342900"/>
            <a:r>
              <a:rPr lang="nl-NL" dirty="0"/>
              <a:t>De raamstand indicator meet hoeveel % de ramen open staan.</a:t>
            </a:r>
          </a:p>
          <a:p>
            <a:pPr marL="342900" indent="-342900"/>
            <a:endParaRPr lang="nl-NL" dirty="0"/>
          </a:p>
          <a:p>
            <a:pPr marL="342900" indent="-342900"/>
            <a:r>
              <a:rPr lang="nl-NL" dirty="0"/>
              <a:t>Aan de hand van deze gegevens regelt de computer het klimaat</a:t>
            </a:r>
          </a:p>
          <a:p>
            <a:pPr marL="342900" indent="-342900"/>
            <a:endParaRPr lang="nl-NL" dirty="0"/>
          </a:p>
          <a:p>
            <a:pPr indent="0">
              <a:buNone/>
            </a:pPr>
            <a:r>
              <a:rPr lang="nl-NL" dirty="0"/>
              <a:t>Onderhoud</a:t>
            </a:r>
          </a:p>
          <a:p>
            <a:pPr marL="342900" indent="-342900"/>
            <a:r>
              <a:rPr lang="nl-NL" dirty="0"/>
              <a:t>Controleer regelmatig of de wieltjes nog soepel lopen.</a:t>
            </a:r>
          </a:p>
          <a:p>
            <a:pPr marL="342900" indent="-342900"/>
            <a:r>
              <a:rPr lang="nl-NL" dirty="0"/>
              <a:t>Regelmatig kalibreren (I128)</a:t>
            </a:r>
          </a:p>
          <a:p>
            <a:pPr marL="342900" indent="-342900"/>
            <a:endParaRPr lang="nl-NL" dirty="0"/>
          </a:p>
          <a:p>
            <a:pPr indent="0">
              <a:buNone/>
            </a:pPr>
            <a:r>
              <a:rPr lang="nl-NL" dirty="0"/>
              <a:t>Bij nieuwe kassen is deze indicator in de motor ingebouwd</a:t>
            </a:r>
          </a:p>
          <a:p>
            <a:pPr indent="0">
              <a:buNone/>
            </a:pPr>
            <a:endParaRPr lang="nl-NL" dirty="0"/>
          </a:p>
        </p:txBody>
      </p:sp>
      <p:pic>
        <p:nvPicPr>
          <p:cNvPr id="4" name="Afbeelding 3">
            <a:extLst>
              <a:ext uri="{FF2B5EF4-FFF2-40B4-BE49-F238E27FC236}">
                <a16:creationId xmlns:a16="http://schemas.microsoft.com/office/drawing/2014/main" id="{EBEB46BC-193E-46D3-9A0C-E9BD4F37F3D2}"/>
              </a:ext>
            </a:extLst>
          </p:cNvPr>
          <p:cNvPicPr>
            <a:picLocks noChangeAspect="1"/>
          </p:cNvPicPr>
          <p:nvPr/>
        </p:nvPicPr>
        <p:blipFill>
          <a:blip r:embed="rId2"/>
          <a:stretch>
            <a:fillRect/>
          </a:stretch>
        </p:blipFill>
        <p:spPr>
          <a:xfrm rot="5400000">
            <a:off x="9689452" y="4055557"/>
            <a:ext cx="1718734" cy="2761783"/>
          </a:xfrm>
          <a:prstGeom prst="rect">
            <a:avLst/>
          </a:prstGeom>
        </p:spPr>
      </p:pic>
    </p:spTree>
    <p:extLst>
      <p:ext uri="{BB962C8B-B14F-4D97-AF65-F5344CB8AC3E}">
        <p14:creationId xmlns:p14="http://schemas.microsoft.com/office/powerpoint/2010/main" val="16443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EC meter</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fontScale="92500" lnSpcReduction="20000"/>
          </a:bodyPr>
          <a:lstStyle/>
          <a:p>
            <a:pPr marL="342900" indent="-342900"/>
            <a:r>
              <a:rPr lang="nl-NL" dirty="0"/>
              <a:t>Meet het EC niveau van het gietwater. Aan elke unit zitten ter controle 2 meters</a:t>
            </a:r>
            <a:br>
              <a:rPr lang="nl-NL" dirty="0"/>
            </a:br>
            <a:endParaRPr lang="nl-NL" dirty="0"/>
          </a:p>
          <a:p>
            <a:pPr marL="342900" indent="-342900"/>
            <a:r>
              <a:rPr lang="nl-NL" dirty="0"/>
              <a:t>Wanneer de EC niet goed wordt gemeten bestaat er de kans dat je een verkeerde EC meegeeft</a:t>
            </a:r>
          </a:p>
          <a:p>
            <a:pPr marL="342900" indent="-342900"/>
            <a:endParaRPr lang="nl-NL" dirty="0"/>
          </a:p>
          <a:p>
            <a:pPr indent="0">
              <a:buNone/>
            </a:pPr>
            <a:r>
              <a:rPr lang="nl-NL" dirty="0"/>
              <a:t>Onderhoud</a:t>
            </a:r>
          </a:p>
          <a:p>
            <a:pPr marL="342900" indent="-342900"/>
            <a:r>
              <a:rPr lang="nl-NL" dirty="0"/>
              <a:t>1 keer per jaar schoonmaken</a:t>
            </a:r>
          </a:p>
          <a:p>
            <a:pPr marL="342900" indent="-342900"/>
            <a:r>
              <a:rPr lang="nl-NL" dirty="0"/>
              <a:t>Zet de unit op onderhoud stand</a:t>
            </a:r>
          </a:p>
          <a:p>
            <a:pPr marL="342900" indent="-342900"/>
            <a:r>
              <a:rPr lang="nl-NL" dirty="0"/>
              <a:t>Schroef de EC meters eraf</a:t>
            </a:r>
          </a:p>
          <a:p>
            <a:pPr marL="342900" indent="-342900"/>
            <a:r>
              <a:rPr lang="nl-NL" dirty="0"/>
              <a:t>Reinig de EC meter met een flexibele borstel en mild reinigingsmiddel.</a:t>
            </a:r>
          </a:p>
          <a:p>
            <a:pPr marL="342900" indent="-342900"/>
            <a:r>
              <a:rPr lang="nl-NL" dirty="0"/>
              <a:t>Bij kalkvorming gebruik geconcentreerde ontkalker.</a:t>
            </a:r>
          </a:p>
          <a:p>
            <a:pPr marL="342900" indent="-342900"/>
            <a:r>
              <a:rPr lang="nl-NL" dirty="0"/>
              <a:t>Goed naspoelen</a:t>
            </a:r>
          </a:p>
          <a:p>
            <a:pPr marL="342900" indent="-342900"/>
            <a:r>
              <a:rPr lang="nl-NL" dirty="0"/>
              <a:t>Aansluiten.</a:t>
            </a:r>
          </a:p>
          <a:p>
            <a:pPr marL="342900" indent="-342900"/>
            <a:r>
              <a:rPr lang="nl-NL" dirty="0"/>
              <a:t>Unit van onderhoudstand af</a:t>
            </a:r>
          </a:p>
        </p:txBody>
      </p:sp>
      <p:pic>
        <p:nvPicPr>
          <p:cNvPr id="5" name="Afbeelding 4">
            <a:extLst>
              <a:ext uri="{FF2B5EF4-FFF2-40B4-BE49-F238E27FC236}">
                <a16:creationId xmlns:a16="http://schemas.microsoft.com/office/drawing/2014/main" id="{12413FB2-77A4-42CF-82DB-1E37E07EC774}"/>
              </a:ext>
            </a:extLst>
          </p:cNvPr>
          <p:cNvPicPr>
            <a:picLocks noChangeAspect="1"/>
          </p:cNvPicPr>
          <p:nvPr/>
        </p:nvPicPr>
        <p:blipFill>
          <a:blip r:embed="rId2"/>
          <a:stretch>
            <a:fillRect/>
          </a:stretch>
        </p:blipFill>
        <p:spPr>
          <a:xfrm>
            <a:off x="8129887" y="3891884"/>
            <a:ext cx="3324225" cy="2181225"/>
          </a:xfrm>
          <a:prstGeom prst="rect">
            <a:avLst/>
          </a:prstGeom>
        </p:spPr>
      </p:pic>
    </p:spTree>
    <p:extLst>
      <p:ext uri="{BB962C8B-B14F-4D97-AF65-F5344CB8AC3E}">
        <p14:creationId xmlns:p14="http://schemas.microsoft.com/office/powerpoint/2010/main" val="279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PH meter</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fontScale="92500" lnSpcReduction="10000"/>
          </a:bodyPr>
          <a:lstStyle/>
          <a:p>
            <a:pPr indent="0">
              <a:buNone/>
            </a:pPr>
            <a:r>
              <a:rPr lang="nl-NL" dirty="0"/>
              <a:t>De PH-meter meet de zuurgraad van het gietwater.</a:t>
            </a:r>
          </a:p>
          <a:p>
            <a:pPr marL="342900" indent="-342900"/>
            <a:r>
              <a:rPr lang="nl-NL" dirty="0"/>
              <a:t>Aan de hand van deze gegevens wordt het gietwater aangezuurd met salpeterzuur.</a:t>
            </a:r>
          </a:p>
          <a:p>
            <a:pPr marL="342900" indent="-342900"/>
            <a:r>
              <a:rPr lang="nl-NL" dirty="0"/>
              <a:t>Aan elke unit zitten ter controle 2 PH meters</a:t>
            </a:r>
          </a:p>
          <a:p>
            <a:pPr marL="342900" indent="-342900"/>
            <a:endParaRPr lang="nl-NL" dirty="0"/>
          </a:p>
          <a:p>
            <a:pPr indent="0">
              <a:buNone/>
            </a:pPr>
            <a:r>
              <a:rPr lang="nl-NL" dirty="0"/>
              <a:t>Onderhoud</a:t>
            </a:r>
          </a:p>
          <a:p>
            <a:pPr marL="342900" indent="-342900"/>
            <a:r>
              <a:rPr lang="nl-NL" dirty="0"/>
              <a:t>Zet de unit in onderhoud modus</a:t>
            </a:r>
          </a:p>
          <a:p>
            <a:pPr marL="342900" indent="-342900"/>
            <a:r>
              <a:rPr lang="nl-NL" dirty="0"/>
              <a:t>Schroef de PH meter uit de buis en reinig hem met een zachte doek, warm water en reinigingsmiddel</a:t>
            </a:r>
          </a:p>
          <a:p>
            <a:pPr marL="342900" indent="-342900"/>
            <a:r>
              <a:rPr lang="nl-NL" dirty="0"/>
              <a:t>Gebruik geen papier!</a:t>
            </a:r>
          </a:p>
          <a:p>
            <a:pPr marL="342900" indent="-342900"/>
            <a:r>
              <a:rPr lang="nl-NL" dirty="0"/>
              <a:t>Spoel de ph meter af net gedestilleerd water en zet hem een half uur in een oplossing 50/50 PH4 en </a:t>
            </a:r>
            <a:r>
              <a:rPr lang="nl-NL" dirty="0" err="1"/>
              <a:t>KCl</a:t>
            </a:r>
            <a:endParaRPr lang="nl-NL" dirty="0"/>
          </a:p>
          <a:p>
            <a:pPr marL="342900" indent="-342900"/>
            <a:r>
              <a:rPr lang="nl-NL" dirty="0"/>
              <a:t>Kalibreer de PH meter (I430)</a:t>
            </a:r>
          </a:p>
          <a:p>
            <a:pPr marL="342900" indent="-342900"/>
            <a:r>
              <a:rPr lang="nl-NL" dirty="0"/>
              <a:t>Haal de unit van onderhoud modus</a:t>
            </a:r>
          </a:p>
          <a:p>
            <a:pPr marL="342900" indent="-342900"/>
            <a:endParaRPr lang="nl-NL" dirty="0"/>
          </a:p>
          <a:p>
            <a:pPr marL="342900" indent="-342900"/>
            <a:endParaRPr lang="nl-NL" dirty="0"/>
          </a:p>
          <a:p>
            <a:pPr marL="342900" indent="-342900"/>
            <a:endParaRPr lang="nl-NL" dirty="0"/>
          </a:p>
          <a:p>
            <a:pPr marL="342900" indent="-342900"/>
            <a:endParaRPr lang="nl-NL" dirty="0"/>
          </a:p>
        </p:txBody>
      </p:sp>
      <p:pic>
        <p:nvPicPr>
          <p:cNvPr id="4" name="Afbeelding 3">
            <a:extLst>
              <a:ext uri="{FF2B5EF4-FFF2-40B4-BE49-F238E27FC236}">
                <a16:creationId xmlns:a16="http://schemas.microsoft.com/office/drawing/2014/main" id="{D3F44080-ADB7-4D33-8403-B178BF16D991}"/>
              </a:ext>
            </a:extLst>
          </p:cNvPr>
          <p:cNvPicPr>
            <a:picLocks noChangeAspect="1"/>
          </p:cNvPicPr>
          <p:nvPr/>
        </p:nvPicPr>
        <p:blipFill>
          <a:blip r:embed="rId2"/>
          <a:stretch>
            <a:fillRect/>
          </a:stretch>
        </p:blipFill>
        <p:spPr>
          <a:xfrm>
            <a:off x="8802021" y="576000"/>
            <a:ext cx="2849204" cy="2799867"/>
          </a:xfrm>
          <a:prstGeom prst="rect">
            <a:avLst/>
          </a:prstGeom>
        </p:spPr>
      </p:pic>
    </p:spTree>
    <p:extLst>
      <p:ext uri="{BB962C8B-B14F-4D97-AF65-F5344CB8AC3E}">
        <p14:creationId xmlns:p14="http://schemas.microsoft.com/office/powerpoint/2010/main" val="11745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Drainwater sensor</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indent="0">
              <a:buNone/>
            </a:pPr>
            <a:r>
              <a:rPr lang="nl-NL" dirty="0"/>
              <a:t>Meet hoeveel % drain je geeft</a:t>
            </a:r>
          </a:p>
          <a:p>
            <a:pPr indent="0">
              <a:buNone/>
            </a:pPr>
            <a:r>
              <a:rPr lang="nl-NL" dirty="0"/>
              <a:t>Meet EC van drainwater</a:t>
            </a:r>
          </a:p>
          <a:p>
            <a:pPr marL="342900" indent="-342900"/>
            <a:endParaRPr lang="nl-NL" dirty="0"/>
          </a:p>
          <a:p>
            <a:pPr indent="0">
              <a:buNone/>
            </a:pPr>
            <a:r>
              <a:rPr lang="nl-NL" dirty="0"/>
              <a:t>Aan de hand van deze gegevens kan (in combinatie met de instraling) het watergeefstrategie gestuurd worden.</a:t>
            </a:r>
          </a:p>
          <a:p>
            <a:pPr indent="0">
              <a:buNone/>
            </a:pPr>
            <a:endParaRPr lang="nl-NL" dirty="0"/>
          </a:p>
          <a:p>
            <a:pPr indent="0">
              <a:buNone/>
            </a:pPr>
            <a:endParaRPr lang="nl-NL" dirty="0"/>
          </a:p>
          <a:p>
            <a:pPr marL="342900" indent="-342900"/>
            <a:endParaRPr lang="nl-NL" dirty="0"/>
          </a:p>
          <a:p>
            <a:pPr marL="342900" indent="-342900"/>
            <a:endParaRPr lang="nl-NL" dirty="0"/>
          </a:p>
        </p:txBody>
      </p:sp>
      <p:pic>
        <p:nvPicPr>
          <p:cNvPr id="6" name="Afbeelding 5">
            <a:extLst>
              <a:ext uri="{FF2B5EF4-FFF2-40B4-BE49-F238E27FC236}">
                <a16:creationId xmlns:a16="http://schemas.microsoft.com/office/drawing/2014/main" id="{6459D1D3-CE0D-449C-BCC1-1C8C7C40FB8B}"/>
              </a:ext>
            </a:extLst>
          </p:cNvPr>
          <p:cNvPicPr>
            <a:picLocks noChangeAspect="1"/>
          </p:cNvPicPr>
          <p:nvPr/>
        </p:nvPicPr>
        <p:blipFill>
          <a:blip r:embed="rId2"/>
          <a:stretch>
            <a:fillRect/>
          </a:stretch>
        </p:blipFill>
        <p:spPr>
          <a:xfrm>
            <a:off x="3480061" y="3834664"/>
            <a:ext cx="2449399" cy="2447336"/>
          </a:xfrm>
          <a:prstGeom prst="rect">
            <a:avLst/>
          </a:prstGeom>
        </p:spPr>
      </p:pic>
    </p:spTree>
    <p:extLst>
      <p:ext uri="{BB962C8B-B14F-4D97-AF65-F5344CB8AC3E}">
        <p14:creationId xmlns:p14="http://schemas.microsoft.com/office/powerpoint/2010/main" val="162357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2119740"/>
            <a:ext cx="7886700" cy="4738260"/>
          </a:xfrm>
        </p:spPr>
        <p:txBody>
          <a:bodyPr>
            <a:normAutofit/>
          </a:bodyPr>
          <a:lstStyle/>
          <a:p>
            <a:pPr indent="0">
              <a:buNone/>
              <a:defRPr/>
            </a:pPr>
            <a:r>
              <a:rPr lang="nl-NL" b="1" dirty="0"/>
              <a:t>Groei</a:t>
            </a:r>
          </a:p>
          <a:p>
            <a:pPr indent="0">
              <a:buNone/>
              <a:defRPr/>
            </a:pPr>
            <a:endParaRPr lang="nl-NL" b="1" dirty="0"/>
          </a:p>
          <a:p>
            <a:pPr indent="0">
              <a:buNone/>
              <a:defRPr/>
            </a:pPr>
            <a:r>
              <a:rPr lang="nl-NL" dirty="0"/>
              <a:t>Groei bestaat uit de vorming van nieuwe cellen en de strekking van de al bestaande cellen. </a:t>
            </a:r>
          </a:p>
          <a:p>
            <a:pPr indent="0">
              <a:buNone/>
              <a:defRPr/>
            </a:pPr>
            <a:endParaRPr lang="nl-NL" dirty="0"/>
          </a:p>
          <a:p>
            <a:pPr indent="0">
              <a:buNone/>
              <a:defRPr/>
            </a:pPr>
            <a:r>
              <a:rPr lang="nl-NL" dirty="0"/>
              <a:t>Een belangrijk voorwaarde voor groei is dat fotosynthese (assimilatie) op hoger niveau ligt dan de onderhoudsademhaling (dissimilatie) van de plant</a:t>
            </a:r>
            <a:r>
              <a:rPr lang="nl-NL" b="1" dirty="0"/>
              <a:t>.</a:t>
            </a:r>
            <a:endParaRPr lang="nl-NL" dirty="0"/>
          </a:p>
        </p:txBody>
      </p:sp>
      <p:pic>
        <p:nvPicPr>
          <p:cNvPr id="3" name="Afbeelding 2">
            <a:extLst>
              <a:ext uri="{FF2B5EF4-FFF2-40B4-BE49-F238E27FC236}">
                <a16:creationId xmlns:a16="http://schemas.microsoft.com/office/drawing/2014/main" id="{70C41595-B7A9-4D53-A9F4-CE566174B5AD}"/>
              </a:ext>
            </a:extLst>
          </p:cNvPr>
          <p:cNvPicPr>
            <a:picLocks noChangeAspect="1"/>
          </p:cNvPicPr>
          <p:nvPr/>
        </p:nvPicPr>
        <p:blipFill>
          <a:blip r:embed="rId3"/>
          <a:stretch>
            <a:fillRect/>
          </a:stretch>
        </p:blipFill>
        <p:spPr>
          <a:xfrm>
            <a:off x="10016950" y="3951215"/>
            <a:ext cx="1095826" cy="2848062"/>
          </a:xfrm>
          <a:prstGeom prst="rect">
            <a:avLst/>
          </a:prstGeom>
        </p:spPr>
      </p:pic>
    </p:spTree>
    <p:extLst>
      <p:ext uri="{BB962C8B-B14F-4D97-AF65-F5344CB8AC3E}">
        <p14:creationId xmlns:p14="http://schemas.microsoft.com/office/powerpoint/2010/main" val="1626141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Drainwater sensor</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marL="342900" indent="-342900"/>
            <a:r>
              <a:rPr lang="nl-NL" dirty="0"/>
              <a:t>Maak afvoerbak A regelmatig schoon </a:t>
            </a:r>
          </a:p>
          <a:p>
            <a:pPr marL="342900" indent="-342900"/>
            <a:r>
              <a:rPr lang="nl-NL" dirty="0"/>
              <a:t>Zorg dat vuilfilter F schoon is</a:t>
            </a:r>
          </a:p>
          <a:p>
            <a:pPr marL="342900" indent="-342900"/>
            <a:r>
              <a:rPr lang="nl-NL" dirty="0"/>
              <a:t>Reinig uitstroomopening E 1 keer per jaar, maak de opening niet groter!</a:t>
            </a:r>
          </a:p>
          <a:p>
            <a:pPr marL="342900" indent="-342900"/>
            <a:r>
              <a:rPr lang="nl-NL" dirty="0"/>
              <a:t>Vul de EC sensor  1 keer per jaar met een sterk geconcentreerde ontkalker</a:t>
            </a:r>
          </a:p>
          <a:p>
            <a:pPr marL="342900" indent="-342900"/>
            <a:r>
              <a:rPr lang="nl-NL" dirty="0"/>
              <a:t>Spoel daarna de EC sensor goed schoon</a:t>
            </a:r>
          </a:p>
          <a:p>
            <a:pPr marL="342900" indent="-342900"/>
            <a:r>
              <a:rPr lang="nl-NL" dirty="0"/>
              <a:t>Kalibreer de drainwater sensor</a:t>
            </a:r>
          </a:p>
          <a:p>
            <a:pPr marL="342900" indent="-342900"/>
            <a:endParaRPr lang="nl-NL" dirty="0"/>
          </a:p>
          <a:p>
            <a:pPr marL="342900" indent="-342900"/>
            <a:endParaRPr lang="nl-NL" dirty="0"/>
          </a:p>
          <a:p>
            <a:pPr marL="342900" indent="-342900"/>
            <a:endParaRPr lang="nl-NL" dirty="0"/>
          </a:p>
        </p:txBody>
      </p:sp>
      <p:pic>
        <p:nvPicPr>
          <p:cNvPr id="5" name="Afbeelding 4">
            <a:extLst>
              <a:ext uri="{FF2B5EF4-FFF2-40B4-BE49-F238E27FC236}">
                <a16:creationId xmlns:a16="http://schemas.microsoft.com/office/drawing/2014/main" id="{F03F0C3C-7E39-4335-AEAA-D8F3251459E9}"/>
              </a:ext>
            </a:extLst>
          </p:cNvPr>
          <p:cNvPicPr>
            <a:picLocks noChangeAspect="1"/>
          </p:cNvPicPr>
          <p:nvPr/>
        </p:nvPicPr>
        <p:blipFill>
          <a:blip r:embed="rId2"/>
          <a:stretch>
            <a:fillRect/>
          </a:stretch>
        </p:blipFill>
        <p:spPr>
          <a:xfrm>
            <a:off x="8342814" y="1407488"/>
            <a:ext cx="3772597" cy="3541784"/>
          </a:xfrm>
          <a:prstGeom prst="rect">
            <a:avLst/>
          </a:prstGeom>
        </p:spPr>
      </p:pic>
    </p:spTree>
    <p:extLst>
      <p:ext uri="{BB962C8B-B14F-4D97-AF65-F5344CB8AC3E}">
        <p14:creationId xmlns:p14="http://schemas.microsoft.com/office/powerpoint/2010/main" val="36333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err="1"/>
              <a:t>Grow</a:t>
            </a:r>
            <a:r>
              <a:rPr lang="nl-NL" dirty="0"/>
              <a:t> </a:t>
            </a:r>
            <a:r>
              <a:rPr lang="nl-NL" dirty="0" err="1"/>
              <a:t>scale</a:t>
            </a:r>
            <a:endParaRPr lang="nl-NL" dirty="0"/>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807065" y="1812841"/>
            <a:ext cx="7740000" cy="4351338"/>
          </a:xfrm>
        </p:spPr>
        <p:txBody>
          <a:bodyPr>
            <a:normAutofit/>
          </a:bodyPr>
          <a:lstStyle/>
          <a:p>
            <a:pPr indent="0">
              <a:buNone/>
            </a:pPr>
            <a:r>
              <a:rPr lang="nl-NL" dirty="0"/>
              <a:t>De </a:t>
            </a:r>
            <a:r>
              <a:rPr lang="nl-NL" dirty="0" err="1"/>
              <a:t>grow</a:t>
            </a:r>
            <a:r>
              <a:rPr lang="nl-NL" dirty="0"/>
              <a:t> </a:t>
            </a:r>
            <a:r>
              <a:rPr lang="nl-NL" dirty="0" err="1"/>
              <a:t>scale</a:t>
            </a:r>
            <a:r>
              <a:rPr lang="nl-NL" dirty="0"/>
              <a:t> meet de hoeveelheid water in de mat.</a:t>
            </a:r>
          </a:p>
          <a:p>
            <a:pPr indent="0">
              <a:buNone/>
            </a:pPr>
            <a:r>
              <a:rPr lang="nl-NL" dirty="0"/>
              <a:t>Hij doet door de mat te wegen.</a:t>
            </a:r>
          </a:p>
          <a:p>
            <a:pPr indent="0">
              <a:buNone/>
            </a:pPr>
            <a:r>
              <a:rPr lang="nl-NL" dirty="0"/>
              <a:t>Aan de hand van deze gegevens kan je beslissen om water te geven of juist niet.</a:t>
            </a:r>
          </a:p>
          <a:p>
            <a:pPr indent="0">
              <a:buNone/>
            </a:pPr>
            <a:endParaRPr lang="nl-NL" dirty="0"/>
          </a:p>
          <a:p>
            <a:pPr indent="0">
              <a:buNone/>
            </a:pPr>
            <a:r>
              <a:rPr lang="nl-NL" dirty="0"/>
              <a:t>Onderhoud</a:t>
            </a:r>
          </a:p>
          <a:p>
            <a:pPr marL="342900" indent="-342900"/>
            <a:r>
              <a:rPr lang="nl-NL" dirty="0"/>
              <a:t>Elke dag controleren of er niets op of onder de weegschaal is gevallen</a:t>
            </a:r>
          </a:p>
          <a:p>
            <a:pPr marL="342900" indent="-342900"/>
            <a:r>
              <a:rPr lang="nl-NL" dirty="0"/>
              <a:t>Voorkom dat er vocht op de weegschaal druppelt</a:t>
            </a:r>
          </a:p>
          <a:p>
            <a:pPr marL="342900" indent="-342900"/>
            <a:r>
              <a:rPr lang="nl-NL" dirty="0"/>
              <a:t>Pas op bij teeltwisselingen!</a:t>
            </a:r>
          </a:p>
          <a:p>
            <a:pPr marL="342900" indent="-342900"/>
            <a:endParaRPr lang="nl-NL" dirty="0"/>
          </a:p>
          <a:p>
            <a:pPr marL="342900" indent="-342900"/>
            <a:endParaRPr lang="nl-NL" dirty="0"/>
          </a:p>
        </p:txBody>
      </p:sp>
      <p:pic>
        <p:nvPicPr>
          <p:cNvPr id="4" name="Afbeelding 3">
            <a:extLst>
              <a:ext uri="{FF2B5EF4-FFF2-40B4-BE49-F238E27FC236}">
                <a16:creationId xmlns:a16="http://schemas.microsoft.com/office/drawing/2014/main" id="{3834B67C-C5E0-4D6C-9D62-38FEE729CDA7}"/>
              </a:ext>
            </a:extLst>
          </p:cNvPr>
          <p:cNvPicPr>
            <a:picLocks noChangeAspect="1"/>
          </p:cNvPicPr>
          <p:nvPr/>
        </p:nvPicPr>
        <p:blipFill>
          <a:blip r:embed="rId2"/>
          <a:stretch>
            <a:fillRect/>
          </a:stretch>
        </p:blipFill>
        <p:spPr>
          <a:xfrm>
            <a:off x="8598130" y="230901"/>
            <a:ext cx="3392765" cy="2850197"/>
          </a:xfrm>
          <a:prstGeom prst="rect">
            <a:avLst/>
          </a:prstGeom>
        </p:spPr>
      </p:pic>
      <p:pic>
        <p:nvPicPr>
          <p:cNvPr id="6" name="Afbeelding 5">
            <a:extLst>
              <a:ext uri="{FF2B5EF4-FFF2-40B4-BE49-F238E27FC236}">
                <a16:creationId xmlns:a16="http://schemas.microsoft.com/office/drawing/2014/main" id="{44F50160-049E-4FCF-BA6F-23B12CFFBC96}"/>
              </a:ext>
            </a:extLst>
          </p:cNvPr>
          <p:cNvPicPr>
            <a:picLocks noChangeAspect="1"/>
          </p:cNvPicPr>
          <p:nvPr/>
        </p:nvPicPr>
        <p:blipFill>
          <a:blip r:embed="rId3"/>
          <a:stretch>
            <a:fillRect/>
          </a:stretch>
        </p:blipFill>
        <p:spPr>
          <a:xfrm>
            <a:off x="8687732" y="3854335"/>
            <a:ext cx="2867025" cy="2524125"/>
          </a:xfrm>
          <a:prstGeom prst="rect">
            <a:avLst/>
          </a:prstGeom>
        </p:spPr>
      </p:pic>
    </p:spTree>
    <p:extLst>
      <p:ext uri="{BB962C8B-B14F-4D97-AF65-F5344CB8AC3E}">
        <p14:creationId xmlns:p14="http://schemas.microsoft.com/office/powerpoint/2010/main" val="1977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Warm water sensoren</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marL="342900" indent="-342900"/>
            <a:endParaRPr lang="nl-NL" dirty="0"/>
          </a:p>
          <a:p>
            <a:pPr indent="0">
              <a:buNone/>
            </a:pPr>
            <a:r>
              <a:rPr lang="nl-NL" dirty="0"/>
              <a:t>Deze meten hoe warm de buistemperatuur is.</a:t>
            </a:r>
          </a:p>
          <a:p>
            <a:pPr indent="0">
              <a:buNone/>
            </a:pPr>
            <a:r>
              <a:rPr lang="nl-NL" dirty="0"/>
              <a:t>Aan de hand van deze gegevens bestuurt de klimaatcomputer het klimaat.</a:t>
            </a:r>
          </a:p>
          <a:p>
            <a:pPr indent="0">
              <a:buNone/>
            </a:pPr>
            <a:endParaRPr lang="nl-NL" dirty="0"/>
          </a:p>
          <a:p>
            <a:pPr indent="0">
              <a:buNone/>
            </a:pPr>
            <a:endParaRPr lang="nl-NL" dirty="0"/>
          </a:p>
          <a:p>
            <a:pPr marL="342900" indent="-342900"/>
            <a:r>
              <a:rPr lang="nl-NL" dirty="0"/>
              <a:t>Aan deze sensoren kan geen onderhoud gedaan worden</a:t>
            </a:r>
          </a:p>
        </p:txBody>
      </p:sp>
      <p:pic>
        <p:nvPicPr>
          <p:cNvPr id="4" name="Afbeelding 3">
            <a:extLst>
              <a:ext uri="{FF2B5EF4-FFF2-40B4-BE49-F238E27FC236}">
                <a16:creationId xmlns:a16="http://schemas.microsoft.com/office/drawing/2014/main" id="{6016B3CA-EA12-4BDE-B1F0-2A9803B60710}"/>
              </a:ext>
            </a:extLst>
          </p:cNvPr>
          <p:cNvPicPr>
            <a:picLocks noChangeAspect="1"/>
          </p:cNvPicPr>
          <p:nvPr/>
        </p:nvPicPr>
        <p:blipFill>
          <a:blip r:embed="rId2"/>
          <a:stretch>
            <a:fillRect/>
          </a:stretch>
        </p:blipFill>
        <p:spPr>
          <a:xfrm>
            <a:off x="7904080" y="3988510"/>
            <a:ext cx="4133948" cy="2215714"/>
          </a:xfrm>
          <a:prstGeom prst="rect">
            <a:avLst/>
          </a:prstGeom>
        </p:spPr>
      </p:pic>
    </p:spTree>
    <p:extLst>
      <p:ext uri="{BB962C8B-B14F-4D97-AF65-F5344CB8AC3E}">
        <p14:creationId xmlns:p14="http://schemas.microsoft.com/office/powerpoint/2010/main" val="8083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lnSpcReduction="10000"/>
          </a:bodyPr>
          <a:lstStyle/>
          <a:p>
            <a:pPr indent="0" fontAlgn="base">
              <a:buNone/>
            </a:pPr>
            <a:r>
              <a:rPr lang="nl-NL" dirty="0"/>
              <a:t>Maak een overzicht van de verschillende sensoren die gebruikt kunnen worden op het bedrijf dat jij op afstand wil aansturen. </a:t>
            </a:r>
          </a:p>
          <a:p>
            <a:pPr indent="0" fontAlgn="base">
              <a:buNone/>
            </a:pPr>
            <a:endParaRPr lang="nl-NL" dirty="0"/>
          </a:p>
          <a:p>
            <a:pPr indent="0" fontAlgn="base">
              <a:buNone/>
            </a:pPr>
            <a:r>
              <a:rPr lang="nl-NL" dirty="0"/>
              <a:t>Geef vervolgens per sensor een korte beschrijving van de informatie die wordt verzameld. </a:t>
            </a:r>
          </a:p>
          <a:p>
            <a:pPr indent="0" fontAlgn="base">
              <a:buNone/>
            </a:pPr>
            <a:endParaRPr lang="nl-NL" dirty="0"/>
          </a:p>
          <a:p>
            <a:pPr indent="0" fontAlgn="base">
              <a:buNone/>
            </a:pPr>
            <a:r>
              <a:rPr lang="nl-NL" dirty="0"/>
              <a:t>Schrijf per sensor op wat voor onderhoud/ kalibratie het nodig heeft in </a:t>
            </a:r>
            <a:r>
              <a:rPr lang="nl-NL"/>
              <a:t>1 jaar</a:t>
            </a:r>
            <a:endParaRPr lang="nl-NL" dirty="0"/>
          </a:p>
          <a:p>
            <a:pPr indent="0" fontAlgn="base">
              <a:buNone/>
            </a:pPr>
            <a:endParaRPr lang="nl-NL" dirty="0"/>
          </a:p>
          <a:p>
            <a:pPr indent="0" fontAlgn="base">
              <a:buNone/>
            </a:pPr>
            <a:r>
              <a:rPr lang="nl-NL" dirty="0"/>
              <a:t>Probeer iedere sensor te koppelen aan een bijbehorend plant- of klimaatproces. </a:t>
            </a:r>
          </a:p>
          <a:p>
            <a:pPr marL="342900" indent="-342900"/>
            <a:endParaRPr lang="nl-NL" dirty="0"/>
          </a:p>
        </p:txBody>
      </p:sp>
    </p:spTree>
    <p:extLst>
      <p:ext uri="{BB962C8B-B14F-4D97-AF65-F5344CB8AC3E}">
        <p14:creationId xmlns:p14="http://schemas.microsoft.com/office/powerpoint/2010/main" val="2117631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3"/>
          <a:stretch>
            <a:fillRect/>
          </a:stretch>
        </p:blipFill>
        <p:spPr>
          <a:xfrm>
            <a:off x="1012421" y="1839744"/>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527739"/>
            <a:ext cx="7886700" cy="4738260"/>
          </a:xfrm>
        </p:spPr>
        <p:txBody>
          <a:bodyPr>
            <a:normAutofit/>
          </a:bodyPr>
          <a:lstStyle/>
          <a:p>
            <a:pPr indent="0">
              <a:buNone/>
              <a:defRPr/>
            </a:pPr>
            <a:r>
              <a:rPr lang="nl-NL" b="1" dirty="0"/>
              <a:t>Transpiratie</a:t>
            </a:r>
          </a:p>
          <a:p>
            <a:pPr indent="0">
              <a:buNone/>
              <a:defRPr/>
            </a:pPr>
            <a:endParaRPr lang="nl-NL" dirty="0"/>
          </a:p>
          <a:p>
            <a:pPr indent="0">
              <a:buNone/>
              <a:defRPr/>
            </a:pPr>
            <a:r>
              <a:rPr lang="nl-NL" dirty="0"/>
              <a:t>Transpiratie of beter gezegd wateruitstoot, doormiddel van de huidmondjes (stomata) is belangrijk voor reguleren van de planttemperatuur. </a:t>
            </a:r>
          </a:p>
          <a:p>
            <a:pPr indent="0">
              <a:buNone/>
              <a:defRPr/>
            </a:pPr>
            <a:endParaRPr lang="nl-NL" dirty="0"/>
          </a:p>
          <a:p>
            <a:pPr indent="0">
              <a:buNone/>
              <a:defRPr/>
            </a:pPr>
            <a:r>
              <a:rPr lang="nl-NL" dirty="0"/>
              <a:t>De huidmondjes (stomata) zijn </a:t>
            </a:r>
            <a:r>
              <a:rPr lang="nl-NL" dirty="0" err="1"/>
              <a:t>reguleerbaar</a:t>
            </a:r>
            <a:r>
              <a:rPr lang="nl-NL" dirty="0"/>
              <a:t>, waarbij de stand o.a. beïnvloed kan worden door de volgende klimaatfactoren: Licht, temperatuur, luchtvochtigheid en ventilatie. </a:t>
            </a:r>
          </a:p>
        </p:txBody>
      </p:sp>
      <p:pic>
        <p:nvPicPr>
          <p:cNvPr id="3" name="Afbeelding 2">
            <a:extLst>
              <a:ext uri="{FF2B5EF4-FFF2-40B4-BE49-F238E27FC236}">
                <a16:creationId xmlns:a16="http://schemas.microsoft.com/office/drawing/2014/main" id="{70C41595-B7A9-4D53-A9F4-CE566174B5AD}"/>
              </a:ext>
            </a:extLst>
          </p:cNvPr>
          <p:cNvPicPr>
            <a:picLocks noChangeAspect="1"/>
          </p:cNvPicPr>
          <p:nvPr/>
        </p:nvPicPr>
        <p:blipFill>
          <a:blip r:embed="rId3"/>
          <a:stretch>
            <a:fillRect/>
          </a:stretch>
        </p:blipFill>
        <p:spPr>
          <a:xfrm>
            <a:off x="10016950" y="3951215"/>
            <a:ext cx="1095826" cy="2848062"/>
          </a:xfrm>
          <a:prstGeom prst="rect">
            <a:avLst/>
          </a:prstGeom>
        </p:spPr>
      </p:pic>
    </p:spTree>
    <p:extLst>
      <p:ext uri="{BB962C8B-B14F-4D97-AF65-F5344CB8AC3E}">
        <p14:creationId xmlns:p14="http://schemas.microsoft.com/office/powerpoint/2010/main" val="694334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527739"/>
            <a:ext cx="7886700" cy="4738260"/>
          </a:xfrm>
        </p:spPr>
        <p:txBody>
          <a:bodyPr>
            <a:normAutofit lnSpcReduction="10000"/>
          </a:bodyPr>
          <a:lstStyle/>
          <a:p>
            <a:pPr indent="0">
              <a:buNone/>
              <a:defRPr/>
            </a:pPr>
            <a:r>
              <a:rPr lang="nl-NL" b="1" dirty="0"/>
              <a:t>Ademhaling</a:t>
            </a:r>
          </a:p>
          <a:p>
            <a:pPr indent="0">
              <a:buNone/>
              <a:defRPr/>
            </a:pPr>
            <a:endParaRPr lang="nl-NL" dirty="0"/>
          </a:p>
          <a:p>
            <a:pPr indent="0">
              <a:buNone/>
              <a:defRPr/>
            </a:pPr>
            <a:r>
              <a:rPr lang="nl-NL" dirty="0"/>
              <a:t>Bij fotosynthese maakt de plant onder invloed van licht suikers uit CO2 en water. Bij de ademhaling (dissimilatie) gebeurt het tegenovergestelde, hierbij wordt een deel van de aangemaakte suikers verbrand in de vorm van onderhoudsademhaling om alle interne processen binnen de plant op gang te houden. </a:t>
            </a:r>
          </a:p>
          <a:p>
            <a:pPr indent="0">
              <a:buNone/>
              <a:defRPr/>
            </a:pPr>
            <a:endParaRPr lang="nl-NL" dirty="0"/>
          </a:p>
          <a:p>
            <a:pPr indent="0">
              <a:buNone/>
              <a:defRPr/>
            </a:pPr>
            <a:r>
              <a:rPr lang="nl-NL" dirty="0"/>
              <a:t>De overgebleven suikers worden in de vorm van groeiademhaling ingezet voor de groei en ontwikkeling van de plant. De onderhoudsademhaling gaat hierbij altijd voor op de groeiademhaling. </a:t>
            </a:r>
          </a:p>
        </p:txBody>
      </p:sp>
      <p:pic>
        <p:nvPicPr>
          <p:cNvPr id="3" name="Afbeelding 2">
            <a:extLst>
              <a:ext uri="{FF2B5EF4-FFF2-40B4-BE49-F238E27FC236}">
                <a16:creationId xmlns:a16="http://schemas.microsoft.com/office/drawing/2014/main" id="{70C41595-B7A9-4D53-A9F4-CE566174B5AD}"/>
              </a:ext>
            </a:extLst>
          </p:cNvPr>
          <p:cNvPicPr>
            <a:picLocks noChangeAspect="1"/>
          </p:cNvPicPr>
          <p:nvPr/>
        </p:nvPicPr>
        <p:blipFill>
          <a:blip r:embed="rId3"/>
          <a:stretch>
            <a:fillRect/>
          </a:stretch>
        </p:blipFill>
        <p:spPr>
          <a:xfrm>
            <a:off x="10016950" y="3951215"/>
            <a:ext cx="1095826" cy="2848062"/>
          </a:xfrm>
          <a:prstGeom prst="rect">
            <a:avLst/>
          </a:prstGeom>
        </p:spPr>
      </p:pic>
    </p:spTree>
    <p:extLst>
      <p:ext uri="{BB962C8B-B14F-4D97-AF65-F5344CB8AC3E}">
        <p14:creationId xmlns:p14="http://schemas.microsoft.com/office/powerpoint/2010/main" val="8346435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fontScale="92500"/>
          </a:bodyPr>
          <a:lstStyle/>
          <a:p>
            <a:pPr indent="0">
              <a:buNone/>
              <a:defRPr/>
            </a:pPr>
            <a:r>
              <a:rPr lang="nl-NL" b="1" dirty="0"/>
              <a:t>Temperatuur</a:t>
            </a:r>
          </a:p>
          <a:p>
            <a:pPr indent="0">
              <a:buNone/>
              <a:defRPr/>
            </a:pPr>
            <a:endParaRPr lang="nl-NL" dirty="0"/>
          </a:p>
          <a:p>
            <a:pPr indent="0">
              <a:buNone/>
              <a:defRPr/>
            </a:pPr>
            <a:r>
              <a:rPr lang="nl-NL" dirty="0"/>
              <a:t>Het vinden van de ideale temperatuur blijft echter een lastige zaak. De optimale temperatuur verschilt namelijk per plantproces. De gevoeligheid voor bijv. fotosynthese is bij een tomaat tussen de 17 en 24 graden minimaal, waardoor het verhogen van de temperatuur nauwelijks zin heeft. </a:t>
            </a:r>
          </a:p>
          <a:p>
            <a:pPr indent="0">
              <a:buNone/>
              <a:defRPr/>
            </a:pPr>
            <a:endParaRPr lang="nl-NL" dirty="0"/>
          </a:p>
          <a:p>
            <a:pPr indent="0">
              <a:buNone/>
              <a:defRPr/>
            </a:pPr>
            <a:r>
              <a:rPr lang="nl-NL" dirty="0"/>
              <a:t>De verdeling en de inbouw van suikers is echter binnen ditzelfde traject wel temperatuurgevoelig. Waar de fotosynthese bij een lagere temperatuur gewoon doorloopt, daar wordt de verdeling en inbouw van suikers juist geremd en vind er een ophoping van suikers in de bladeren plaats.</a:t>
            </a:r>
          </a:p>
        </p:txBody>
      </p:sp>
      <p:pic>
        <p:nvPicPr>
          <p:cNvPr id="2" name="Afbeelding 1">
            <a:extLst>
              <a:ext uri="{FF2B5EF4-FFF2-40B4-BE49-F238E27FC236}">
                <a16:creationId xmlns:a16="http://schemas.microsoft.com/office/drawing/2014/main" id="{ECB9EFF4-DB01-45B8-BD0C-4712F45F4B5E}"/>
              </a:ext>
            </a:extLst>
          </p:cNvPr>
          <p:cNvPicPr>
            <a:picLocks noChangeAspect="1"/>
          </p:cNvPicPr>
          <p:nvPr/>
        </p:nvPicPr>
        <p:blipFill>
          <a:blip r:embed="rId3"/>
          <a:stretch>
            <a:fillRect/>
          </a:stretch>
        </p:blipFill>
        <p:spPr>
          <a:xfrm>
            <a:off x="9610800" y="4036862"/>
            <a:ext cx="2117010" cy="2612274"/>
          </a:xfrm>
          <a:prstGeom prst="rect">
            <a:avLst/>
          </a:prstGeom>
        </p:spPr>
      </p:pic>
    </p:spTree>
    <p:extLst>
      <p:ext uri="{BB962C8B-B14F-4D97-AF65-F5344CB8AC3E}">
        <p14:creationId xmlns:p14="http://schemas.microsoft.com/office/powerpoint/2010/main" val="28389708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b="1" dirty="0"/>
              <a:t>CO2</a:t>
            </a:r>
          </a:p>
          <a:p>
            <a:pPr indent="0">
              <a:buNone/>
              <a:defRPr/>
            </a:pPr>
            <a:endParaRPr lang="nl-NL" b="1" dirty="0"/>
          </a:p>
          <a:p>
            <a:pPr indent="0">
              <a:buNone/>
              <a:defRPr/>
            </a:pPr>
            <a:r>
              <a:rPr lang="nl-NL" dirty="0"/>
              <a:t>Het CO2 niveau heeft effect op het verloop van: fotosynthese en groei. Dit proces kan geoptimaliseerd worden door lichtafhankelijk extra CO2 te doseren. </a:t>
            </a:r>
          </a:p>
          <a:p>
            <a:pPr indent="0">
              <a:buNone/>
              <a:defRPr/>
            </a:pPr>
            <a:endParaRPr lang="nl-NL" dirty="0"/>
          </a:p>
        </p:txBody>
      </p:sp>
      <p:pic>
        <p:nvPicPr>
          <p:cNvPr id="2" name="Afbeelding 1">
            <a:extLst>
              <a:ext uri="{FF2B5EF4-FFF2-40B4-BE49-F238E27FC236}">
                <a16:creationId xmlns:a16="http://schemas.microsoft.com/office/drawing/2014/main" id="{D54182E5-4EA0-4EFE-B08D-B8AB5CB8C813}"/>
              </a:ext>
            </a:extLst>
          </p:cNvPr>
          <p:cNvPicPr>
            <a:picLocks noChangeAspect="1"/>
          </p:cNvPicPr>
          <p:nvPr/>
        </p:nvPicPr>
        <p:blipFill>
          <a:blip r:embed="rId3"/>
          <a:stretch>
            <a:fillRect/>
          </a:stretch>
        </p:blipFill>
        <p:spPr>
          <a:xfrm>
            <a:off x="9092019" y="3917658"/>
            <a:ext cx="2452432" cy="2792163"/>
          </a:xfrm>
          <a:prstGeom prst="rect">
            <a:avLst/>
          </a:prstGeom>
        </p:spPr>
      </p:pic>
    </p:spTree>
    <p:extLst>
      <p:ext uri="{BB962C8B-B14F-4D97-AF65-F5344CB8AC3E}">
        <p14:creationId xmlns:p14="http://schemas.microsoft.com/office/powerpoint/2010/main" val="26337234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fontScale="92500"/>
          </a:bodyPr>
          <a:lstStyle/>
          <a:p>
            <a:pPr indent="0">
              <a:buNone/>
              <a:defRPr/>
            </a:pPr>
            <a:r>
              <a:rPr lang="nl-NL" b="1" dirty="0"/>
              <a:t>Luchtvochtigheid</a:t>
            </a:r>
          </a:p>
          <a:p>
            <a:pPr indent="0">
              <a:buNone/>
              <a:defRPr/>
            </a:pPr>
            <a:endParaRPr lang="nl-NL" dirty="0"/>
          </a:p>
          <a:p>
            <a:pPr indent="0">
              <a:buNone/>
              <a:defRPr/>
            </a:pPr>
            <a:r>
              <a:rPr lang="nl-NL" dirty="0"/>
              <a:t>Een plant reageert op een verhoging van de luchtvochtigheid door het verder openen van de huidmondjes, dit komt niet alleen de fotosynthese ten goede maar ook de cel strekking van de plant en daarmee de groei. </a:t>
            </a:r>
          </a:p>
          <a:p>
            <a:pPr indent="0">
              <a:buNone/>
              <a:defRPr/>
            </a:pPr>
            <a:endParaRPr lang="nl-NL" dirty="0"/>
          </a:p>
          <a:p>
            <a:pPr indent="0">
              <a:buNone/>
              <a:defRPr/>
            </a:pPr>
            <a:r>
              <a:rPr lang="nl-NL" dirty="0"/>
              <a:t>Bij een hoge luchtvochtigheid is de verdampingsnelheid lager en bij een lage luchtvochtigheid is deze hoger. Bij een drogere lucht zal de plant dus meer verdampen, waardoor de luchtvochtigheid toeneemt en de verdamping weer afneemt. Deze cirkel kan worden doorbroken, wanneer de luchtvochtigheid in de kas afzonderlijk kan worden geregeld. </a:t>
            </a:r>
          </a:p>
        </p:txBody>
      </p:sp>
      <p:pic>
        <p:nvPicPr>
          <p:cNvPr id="2" name="Afbeelding 1">
            <a:extLst>
              <a:ext uri="{FF2B5EF4-FFF2-40B4-BE49-F238E27FC236}">
                <a16:creationId xmlns:a16="http://schemas.microsoft.com/office/drawing/2014/main" id="{F4A933B2-35B5-4037-B60A-9DFFC91DFB25}"/>
              </a:ext>
            </a:extLst>
          </p:cNvPr>
          <p:cNvPicPr>
            <a:picLocks noChangeAspect="1"/>
          </p:cNvPicPr>
          <p:nvPr/>
        </p:nvPicPr>
        <p:blipFill>
          <a:blip r:embed="rId3"/>
          <a:stretch>
            <a:fillRect/>
          </a:stretch>
        </p:blipFill>
        <p:spPr>
          <a:xfrm>
            <a:off x="9589043" y="3926048"/>
            <a:ext cx="2263266" cy="2814506"/>
          </a:xfrm>
          <a:prstGeom prst="rect">
            <a:avLst/>
          </a:prstGeom>
        </p:spPr>
      </p:pic>
    </p:spTree>
    <p:extLst>
      <p:ext uri="{BB962C8B-B14F-4D97-AF65-F5344CB8AC3E}">
        <p14:creationId xmlns:p14="http://schemas.microsoft.com/office/powerpoint/2010/main" val="4168249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6CCA19EB-BADE-474A-91BD-35E5F319F46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88fa185b-b6f4-4426-890a-edc6532e8d4f"/>
    <ds:schemaRef ds:uri="521c7c86-cc27-4cef-8605-4ebb0342222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903AF85-8DB6-4B66-BCB9-29CBF41B3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890</TotalTime>
  <Words>2458</Words>
  <Application>Microsoft Office PowerPoint</Application>
  <PresentationFormat>Breedbeeld</PresentationFormat>
  <Paragraphs>354</Paragraphs>
  <Slides>44</Slides>
  <Notes>29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44</vt:i4>
      </vt:variant>
    </vt:vector>
  </HeadingPairs>
  <TitlesOfParts>
    <vt:vector size="47" baseType="lpstr">
      <vt:lpstr>Arial</vt:lpstr>
      <vt:lpstr>Calibri</vt:lpstr>
      <vt:lpstr>Kantoorthema</vt:lpstr>
      <vt:lpstr>PowerPoint-presentatie</vt:lpstr>
      <vt:lpstr>Aftrap</vt:lpstr>
      <vt:lpstr>Plant processen</vt:lpstr>
      <vt:lpstr>Plant processen</vt:lpstr>
      <vt:lpstr>Plant processen</vt:lpstr>
      <vt:lpstr>Plant processen</vt:lpstr>
      <vt:lpstr>Klimaatprocessen</vt:lpstr>
      <vt:lpstr>Klimaatprocessen</vt:lpstr>
      <vt:lpstr>Klimaatprocessen</vt:lpstr>
      <vt:lpstr>Klimaatprocessen</vt:lpstr>
      <vt:lpstr>Registratie methode</vt:lpstr>
      <vt:lpstr>Registratie methode</vt:lpstr>
      <vt:lpstr>Onderhoud aan sensoren </vt:lpstr>
      <vt:lpstr>Meteo mast </vt:lpstr>
      <vt:lpstr>Onderhoud meteomast</vt:lpstr>
      <vt:lpstr>Buitentemperatuur sensor</vt:lpstr>
      <vt:lpstr>Windsnelheidssensor</vt:lpstr>
      <vt:lpstr>Windrichtingsensor</vt:lpstr>
      <vt:lpstr>Regensensor</vt:lpstr>
      <vt:lpstr>Solari-sensor</vt:lpstr>
      <vt:lpstr>Neerslag intensiteitsmeter</vt:lpstr>
      <vt:lpstr>Buiten RV-sensor</vt:lpstr>
      <vt:lpstr>PAR-sensor</vt:lpstr>
      <vt:lpstr>Uitstralingsmeter</vt:lpstr>
      <vt:lpstr>Sneeuw detector</vt:lpstr>
      <vt:lpstr>Meetbox</vt:lpstr>
      <vt:lpstr>Meetbox</vt:lpstr>
      <vt:lpstr>Meetbox bijvullen</vt:lpstr>
      <vt:lpstr>Elektronische meetbox</vt:lpstr>
      <vt:lpstr>Elektronische meetbox</vt:lpstr>
      <vt:lpstr>CO2 monitor</vt:lpstr>
      <vt:lpstr>CO2 meter</vt:lpstr>
      <vt:lpstr>Grodan Gosens</vt:lpstr>
      <vt:lpstr>Grodan Gosens</vt:lpstr>
      <vt:lpstr>Bladtemperatuurmeters</vt:lpstr>
      <vt:lpstr>Raamstandindicatoren</vt:lpstr>
      <vt:lpstr>EC meter</vt:lpstr>
      <vt:lpstr>PH meter</vt:lpstr>
      <vt:lpstr>Drainwater sensor</vt:lpstr>
      <vt:lpstr>Drainwater sensor</vt:lpstr>
      <vt:lpstr>Grow scale</vt:lpstr>
      <vt:lpstr>Warm water sensoren</vt:lpstr>
      <vt:lpstr>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119</cp:revision>
  <dcterms:created xsi:type="dcterms:W3CDTF">2020-11-10T08:38:03Z</dcterms:created>
  <dcterms:modified xsi:type="dcterms:W3CDTF">2023-06-08T17:14:58Z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